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2"/>
  </p:notesMasterIdLst>
  <p:handoutMasterIdLst>
    <p:handoutMasterId r:id="rId53"/>
  </p:handoutMasterIdLst>
  <p:sldIdLst>
    <p:sldId id="256" r:id="rId5"/>
    <p:sldId id="308" r:id="rId6"/>
    <p:sldId id="516" r:id="rId7"/>
    <p:sldId id="309" r:id="rId8"/>
    <p:sldId id="310" r:id="rId9"/>
    <p:sldId id="311" r:id="rId10"/>
    <p:sldId id="312" r:id="rId11"/>
    <p:sldId id="313" r:id="rId12"/>
    <p:sldId id="314" r:id="rId13"/>
    <p:sldId id="327" r:id="rId14"/>
    <p:sldId id="315" r:id="rId15"/>
    <p:sldId id="316" r:id="rId16"/>
    <p:sldId id="317" r:id="rId17"/>
    <p:sldId id="322" r:id="rId18"/>
    <p:sldId id="321" r:id="rId19"/>
    <p:sldId id="323" r:id="rId20"/>
    <p:sldId id="329" r:id="rId21"/>
    <p:sldId id="325" r:id="rId22"/>
    <p:sldId id="326" r:id="rId23"/>
    <p:sldId id="332" r:id="rId24"/>
    <p:sldId id="333" r:id="rId25"/>
    <p:sldId id="500" r:id="rId26"/>
    <p:sldId id="501" r:id="rId27"/>
    <p:sldId id="502" r:id="rId28"/>
    <p:sldId id="503" r:id="rId29"/>
    <p:sldId id="318" r:id="rId30"/>
    <p:sldId id="504" r:id="rId31"/>
    <p:sldId id="505" r:id="rId32"/>
    <p:sldId id="506" r:id="rId33"/>
    <p:sldId id="268" r:id="rId34"/>
    <p:sldId id="521" r:id="rId35"/>
    <p:sldId id="507" r:id="rId36"/>
    <p:sldId id="508" r:id="rId37"/>
    <p:sldId id="509" r:id="rId38"/>
    <p:sldId id="510" r:id="rId39"/>
    <p:sldId id="511" r:id="rId40"/>
    <p:sldId id="512" r:id="rId41"/>
    <p:sldId id="513" r:id="rId42"/>
    <p:sldId id="514" r:id="rId43"/>
    <p:sldId id="515" r:id="rId44"/>
    <p:sldId id="517" r:id="rId45"/>
    <p:sldId id="330" r:id="rId46"/>
    <p:sldId id="331" r:id="rId47"/>
    <p:sldId id="518" r:id="rId48"/>
    <p:sldId id="519" r:id="rId49"/>
    <p:sldId id="520" r:id="rId50"/>
    <p:sldId id="334" r:id="rId5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5" autoAdjust="0"/>
    <p:restoredTop sz="71685" autoAdjust="0"/>
  </p:normalViewPr>
  <p:slideViewPr>
    <p:cSldViewPr snapToGrid="0" showGuides="1">
      <p:cViewPr varScale="1">
        <p:scale>
          <a:sx n="68" d="100"/>
          <a:sy n="68" d="100"/>
        </p:scale>
        <p:origin x="1676" y="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1/12/2019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1/12/2019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was originally designed to be 45 Minutes.  This includes just mentioning other official workflows.  By this point in the talk, we already have git fatigue, so this is reasonable.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 – 30 minutes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CI – 10 minutes of talk and 5 of demo</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310698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using local-only feature branches, why is this an improvement?  Why not just stick with the centralized and only push changes to remote when everything is good?</a:t>
            </a:r>
          </a:p>
          <a:p>
            <a:endParaRPr lang="en-US" dirty="0"/>
          </a:p>
          <a:p>
            <a:r>
              <a:rPr lang="en-US" dirty="0"/>
              <a:t>This is what was used with FLASH5 repo at the beginning.  Only 3 developers.  Each worked on separate part of code =&gt; no merge conflicts.  </a:t>
            </a:r>
          </a:p>
          <a:p>
            <a:r>
              <a:rPr lang="en-US" dirty="0"/>
              <a:t>However, rapid integration meant rebasing testing over and over before I could finally get my changes into master.  </a:t>
            </a:r>
            <a:r>
              <a:rPr lang="en-US" b="1" dirty="0"/>
              <a:t>I skipped over team size and frequency questions.  This statement was made later when talking about FLASH.</a:t>
            </a:r>
            <a:endParaRPr lang="en-US" dirty="0"/>
          </a:p>
          <a:p>
            <a:endParaRPr lang="en-US" dirty="0"/>
          </a:p>
          <a:p>
            <a:r>
              <a:rPr lang="en-US" dirty="0"/>
              <a:t>As lead in to next slide, point out that as we develop, some commits might leave code in a broken state.  And with the schemes developed so far, those same commits end up on master.  Therefore, users of the repo need to know which to use for science and which to avoid. </a:t>
            </a:r>
          </a:p>
          <a:p>
            <a:endParaRPr lang="en-US" dirty="0"/>
          </a:p>
          <a:p>
            <a:r>
              <a:rPr lang="en-US" dirty="0"/>
              <a:t>Note that the workflow could be enhanced to use </a:t>
            </a:r>
            <a:r>
              <a:rPr lang="en-US" b="1" dirty="0"/>
              <a:t>merge –no-</a:t>
            </a:r>
            <a:r>
              <a:rPr lang="en-US" b="1" dirty="0" err="1"/>
              <a:t>ff</a:t>
            </a:r>
            <a:r>
              <a:rPr lang="en-US" b="1" dirty="0"/>
              <a:t> </a:t>
            </a:r>
            <a:r>
              <a:rPr lang="en-US" dirty="0"/>
              <a:t>so that we force merge commits.  In this way, we are protecting master and we can publish feature branches.  </a:t>
            </a:r>
            <a:r>
              <a:rPr lang="en-US" b="1" dirty="0"/>
              <a:t>I did not mention this, but it might come up as a question or is something that could be added if related questions are made at this slide.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73887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Should have mentioned here that our workflow is setup so that we never merge development or staged into another branch.  Therefore the feature branch is also merged into infinite lifetime branches.  This decision is motivated by the example on this slide.  Two people asked about why we don’t merge the feature into development and then development into staged.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Someone had a good idea that they realized was bad only after it was merged into development.  Another developer wanted a commit already in development, but not in master.  So, they base their branch off of development. Walk back from merge commit on master.  Explain that we pull into master three commits and last commit on development as intended.  However, we also pull in the </a:t>
            </a:r>
            <a:r>
              <a:rPr lang="en-US" dirty="0" err="1"/>
              <a:t>bad_idea</a:t>
            </a:r>
            <a:r>
              <a:rPr lang="en-US" dirty="0"/>
              <a:t> branch.  When they merge their branch into master, they bring in the bad idea, perhaps without knowing it.</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62810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developed based on work done in creating a workflow for FLASH and is therefore the fruit of collaboration with FLASH center members.   Also informed by Iulian, who explained general concepts as well as workflows he uses as part of different projects.  Intro to CI based on some slide developed by Alicia.</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145045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61080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443797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8943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94773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416803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92154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5069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366399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450364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53952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342605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56878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through race condition in time.  Main point of this slide is arriving at understanding of </a:t>
            </a:r>
            <a:r>
              <a:rPr lang="en-US" b="1" dirty="0"/>
              <a:t>environments</a:t>
            </a:r>
            <a:r>
              <a:rPr lang="en-US" dirty="0"/>
              <a:t> that each infinite lifetime branch encapsulates.</a:t>
            </a:r>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710977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and staged contain master.  Therefore, a merge conflict with master means a conflict with all three branches.</a:t>
            </a:r>
          </a:p>
          <a:p>
            <a:endParaRPr lang="en-US" dirty="0"/>
          </a:p>
          <a:p>
            <a:r>
              <a:rPr lang="en-US" dirty="0"/>
              <a:t>Downside is that it breaks the scheme that infinite branches don’t merge into other branches.</a:t>
            </a:r>
          </a:p>
          <a:p>
            <a:r>
              <a:rPr lang="en-US" dirty="0"/>
              <a:t>Downside is also that all new commits on master are now in your branch, which is unrelated to real development history and can make code reviews more challenging.  </a:t>
            </a:r>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33070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Gcov</a:t>
            </a:r>
            <a:r>
              <a:rPr lang="en-US" dirty="0"/>
              <a:t> page suggests turning off optimization as we want to know if each line in the listing is called and if so how many times.  With optimization, we cannot map those counts to the lines in the listing.</a:t>
            </a:r>
          </a:p>
          <a:p>
            <a:endParaRPr lang="en-US" dirty="0"/>
          </a:p>
          <a:p>
            <a:r>
              <a:rPr lang="en-US" dirty="0"/>
              <a:t>I also find information in the </a:t>
            </a:r>
            <a:r>
              <a:rPr lang="en-US" dirty="0" err="1"/>
              <a:t>gcov</a:t>
            </a:r>
            <a:r>
              <a:rPr lang="en-US" dirty="0"/>
              <a:t> about compiling with the two flags -</a:t>
            </a:r>
            <a:r>
              <a:rPr lang="en-US" dirty="0" err="1"/>
              <a:t>fprofile</a:t>
            </a:r>
            <a:r>
              <a:rPr lang="en-US" dirty="0"/>
              <a:t>-arcs -</a:t>
            </a:r>
            <a:r>
              <a:rPr lang="en-US" dirty="0" err="1"/>
              <a:t>ftest</a:t>
            </a:r>
            <a:r>
              <a:rPr lang="en-US" dirty="0"/>
              <a:t>-coverage to generate the </a:t>
            </a:r>
            <a:r>
              <a:rPr lang="en-US" dirty="0" err="1"/>
              <a:t>gcov</a:t>
            </a:r>
            <a:r>
              <a:rPr lang="en-US" dirty="0"/>
              <a:t> output files.  --coverage is apparently a shortcut for both of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891221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evaluate test frameworks to see if you can confirm that code is erroring correctly.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256165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talk is not too technical to not get bogged down in git details.  We will hit high-level abstractions.  Also mention that some of the examples and steps taken were chosen for this talk.  There are likely other and better steps.</a:t>
            </a:r>
          </a:p>
          <a:p>
            <a:endParaRPr lang="en-US" dirty="0"/>
          </a:p>
          <a:p>
            <a:r>
              <a:rPr lang="en-US" dirty="0"/>
              <a:t>Understand how having local and remote repositories helps and what challenges it brings – integration of independent work.</a:t>
            </a:r>
          </a:p>
          <a:p>
            <a:endParaRPr lang="en-US" dirty="0"/>
          </a:p>
          <a:p>
            <a:r>
              <a:rPr lang="en-US" dirty="0"/>
              <a:t>Introduction of divergence of work.  Here divergence of local/remote branches rather than of two branches on the same repo.</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74864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introduction of idea of conflict and need to resolve these quickly/easily without creating bugs.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69441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will not allow push because the contents of Bob’s repo is not a fast-forward situation.  In other words, there is a non trivial divergence.  Git recognizes that commits E, H, and J are not </a:t>
            </a:r>
            <a:r>
              <a:rPr lang="en-US" dirty="0" err="1"/>
              <a:t>descendents</a:t>
            </a:r>
            <a:r>
              <a:rPr lang="en-US" dirty="0"/>
              <a:t> of commits D, F, G, I.</a:t>
            </a:r>
          </a:p>
          <a:p>
            <a:endParaRPr lang="en-US" dirty="0"/>
          </a:p>
          <a:p>
            <a:r>
              <a:rPr lang="en-US" dirty="0"/>
              <a:t>The pull initiates a merge on the local repo, which can be aborted.  The resolution could result in a merge commit.  Best to avoid this conversation if possible, here, as it is overly complex.  Wait for Feature branches to introduce merges and merge commits.</a:t>
            </a:r>
          </a:p>
          <a:p>
            <a:endParaRPr lang="en-US" dirty="0"/>
          </a:p>
          <a:p>
            <a:r>
              <a:rPr lang="en-US" dirty="0"/>
              <a:t>Use </a:t>
            </a:r>
            <a:r>
              <a:rPr lang="en-US" dirty="0" err="1"/>
              <a:t>loops.cpp</a:t>
            </a:r>
            <a:r>
              <a:rPr lang="en-US" dirty="0"/>
              <a:t> to emphasize that resolving conflicts requires that both versions be studied deeply to understand fully which implementation is the best and why the other should be ignored.  The second loop conflict is meant to broach this subject.</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99220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1991766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31473046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scm.com/book/en/v2/Git-Branching-Rebas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lassian.com/git/tutorials/comparing-workflow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x.doi.org/10.6084/m9.figshare.7581746"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 Id="rId6" Type="http://schemas.openxmlformats.org/officeDocument/2006/relationships/hyperlink" Target="https://github.com/jrdoneal/infrastructure" TargetMode="External"/><Relationship Id="rId5" Type="http://schemas.openxmlformats.org/officeDocument/2006/relationships/hyperlink" Target="https://github.com/amklinv/morpheus" TargetMode="External"/><Relationship Id="rId4" Type="http://schemas.openxmlformats.org/officeDocument/2006/relationships/hyperlink" Target="https://github.com/jrdoneal/CI_Multiplatfor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jrdoneal/infrastructur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github.com/amklinv/morpheu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mklinv.github.io/morpheus/lcovFiles/index.html" TargetMode="External"/><Relationship Id="rId2" Type="http://schemas.openxmlformats.org/officeDocument/2006/relationships/hyperlink" Target="https://amklinv.github.io/morpheus/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 &amp; 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dirty="0"/>
              <a:t>Better Scientific Software Tutorial</a:t>
            </a:r>
          </a:p>
          <a:p>
            <a:r>
              <a:rPr lang="en-US" dirty="0"/>
              <a:t>Jared O’Neal</a:t>
            </a:r>
          </a:p>
          <a:p>
            <a:r>
              <a:rPr lang="en-US" dirty="0"/>
              <a:t>Argonne National Laboratory</a:t>
            </a:r>
          </a:p>
          <a:p>
            <a:r>
              <a:rPr lang="en-US" dirty="0"/>
              <a:t>ECP Annual Meeting</a:t>
            </a:r>
          </a:p>
          <a:p>
            <a:r>
              <a:rPr lang="en-US" dirty="0"/>
              <a:t>January 14, 2019</a:t>
            </a:r>
          </a:p>
        </p:txBody>
      </p:sp>
      <p:pic>
        <p:nvPicPr>
          <p:cNvPr id="4" name="Picture 2" descr="https://licensebuttons.net/l/by/4.0/88x31.png">
            <a:extLst>
              <a:ext uri="{FF2B5EF4-FFF2-40B4-BE49-F238E27FC236}">
                <a16:creationId xmlns:a16="http://schemas.microsoft.com/office/drawing/2014/main" id="{AA847B73-6C33-4116-B76D-C90C5147C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D372-1B49-4E78-A9F5-B8254A3D329C}"/>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4187568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pPr marL="0" indent="0">
              <a:buNone/>
            </a:pPr>
            <a:r>
              <a:rPr lang="en-US" dirty="0"/>
              <a:t>Workflow policy is needed</a:t>
            </a:r>
          </a:p>
          <a:p>
            <a:pPr lvl="1"/>
            <a:r>
              <a:rPr lang="en-US" dirty="0"/>
              <a:t>Descriptive names or linked to issue tracking system</a:t>
            </a:r>
          </a:p>
          <a:p>
            <a:pPr lvl="1"/>
            <a:r>
              <a:rPr lang="en-US" dirty="0"/>
              <a:t>Where do branches start and end?</a:t>
            </a:r>
          </a:p>
          <a:p>
            <a:pPr lvl="1"/>
            <a:r>
              <a:rPr lang="en-US" dirty="0"/>
              <a:t>Can multiple people work on one branch?</a:t>
            </a:r>
          </a:p>
          <a:p>
            <a:pPr marL="0" indent="0">
              <a:buNone/>
            </a:pPr>
            <a:endParaRPr lang="en-US" dirty="0"/>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3">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0FEE-670A-0543-851A-091781067B8B}"/>
              </a:ext>
            </a:extLst>
          </p:cNvPr>
          <p:cNvSpPr>
            <a:spLocks noGrp="1"/>
          </p:cNvSpPr>
          <p:nvPr>
            <p:ph type="title"/>
          </p:nvPr>
        </p:nvSpPr>
        <p:spPr/>
        <p:txBody>
          <a:bodyPr/>
          <a:lstStyle/>
          <a:p>
            <a:r>
              <a:rPr lang="en-US" dirty="0"/>
              <a:t>Feature Branches Summary</a:t>
            </a:r>
          </a:p>
        </p:txBody>
      </p:sp>
      <p:sp>
        <p:nvSpPr>
          <p:cNvPr id="3" name="Content Placeholder 2">
            <a:extLst>
              <a:ext uri="{FF2B5EF4-FFF2-40B4-BE49-F238E27FC236}">
                <a16:creationId xmlns:a16="http://schemas.microsoft.com/office/drawing/2014/main" id="{5FC6E16D-2F44-C945-BE62-A1DBB0CCC36D}"/>
              </a:ext>
            </a:extLst>
          </p:cNvPr>
          <p:cNvSpPr>
            <a:spLocks noGrp="1"/>
          </p:cNvSpPr>
          <p:nvPr>
            <p:ph idx="1"/>
          </p:nvPr>
        </p:nvSpPr>
        <p:spPr>
          <a:xfrm>
            <a:off x="365760" y="959434"/>
            <a:ext cx="11369809" cy="4047778"/>
          </a:xfrm>
        </p:spPr>
        <p:txBody>
          <a:bodyPr/>
          <a:lstStyle/>
          <a:p>
            <a:r>
              <a:rPr lang="en-US" sz="1800" dirty="0"/>
              <a:t>Multiple, parallel lines of development possible on single local repo</a:t>
            </a:r>
          </a:p>
          <a:p>
            <a:r>
              <a:rPr lang="en-US" sz="1800" dirty="0"/>
              <a:t>Easily maintain local master up-to-date and useable</a:t>
            </a:r>
          </a:p>
          <a:p>
            <a:r>
              <a:rPr lang="en-US" sz="1800" dirty="0"/>
              <a:t>Integration with rebase on local repo is safe and can be aborted</a:t>
            </a:r>
          </a:p>
          <a:p>
            <a:r>
              <a:rPr lang="en-US" sz="1800" dirty="0"/>
              <a:t>Testing before updating local and remote master branches</a:t>
            </a:r>
          </a:p>
          <a:p>
            <a:r>
              <a:rPr lang="en-US" sz="1800" dirty="0"/>
              <a:t>Rebase is advanced Git command</a:t>
            </a:r>
          </a:p>
          <a:p>
            <a:pPr lvl="1"/>
            <a:r>
              <a:rPr lang="en-US" sz="1800" dirty="0"/>
              <a:t>Rebase can cause complications and should be </a:t>
            </a:r>
            <a:r>
              <a:rPr lang="en-US" sz="1800" dirty="0">
                <a:hlinkClick r:id="rId3"/>
              </a:rPr>
              <a:t>used carefully</a:t>
            </a:r>
            <a:r>
              <a:rPr lang="en-US" sz="1800" dirty="0"/>
              <a:t>.</a:t>
            </a:r>
          </a:p>
          <a:p>
            <a:r>
              <a:rPr lang="en-US" sz="1800" dirty="0"/>
              <a:t>Hide actual workflow</a:t>
            </a:r>
          </a:p>
          <a:p>
            <a:pPr lvl="1"/>
            <a:r>
              <a:rPr lang="en-US" sz="1800" dirty="0"/>
              <a:t>History in repo is not represent actual development history</a:t>
            </a:r>
          </a:p>
          <a:p>
            <a:pPr lvl="1"/>
            <a:r>
              <a:rPr lang="en-US" sz="1800" dirty="0"/>
              <a:t>Less communication</a:t>
            </a:r>
          </a:p>
          <a:p>
            <a:pPr lvl="1"/>
            <a:r>
              <a:rPr lang="en-US" sz="1800" dirty="0"/>
              <a:t>Fewer back-ups using remote repo</a:t>
            </a:r>
          </a:p>
          <a:p>
            <a:r>
              <a:rPr lang="en-US" sz="1800" dirty="0"/>
              <a:t>Does it scale with team size?  What if team integrates frequently?</a:t>
            </a:r>
          </a:p>
          <a:p>
            <a:r>
              <a:rPr lang="en-US" sz="1800" dirty="0"/>
              <a:t>Commits on master can be broken</a:t>
            </a:r>
          </a:p>
          <a:p>
            <a:r>
              <a:rPr lang="en-US" sz="1800" dirty="0"/>
              <a:t>See </a:t>
            </a:r>
            <a:r>
              <a:rPr lang="en-US" sz="1800" dirty="0">
                <a:hlinkClick r:id="rId4"/>
              </a:rPr>
              <a:t>Atlassian/BitBucket</a:t>
            </a:r>
            <a:r>
              <a:rPr lang="en-US" sz="1800" dirty="0"/>
              <a:t> for a richer Feature Branch Workflow</a:t>
            </a:r>
          </a:p>
          <a:p>
            <a:endParaRPr lang="en-US" sz="1800" dirty="0"/>
          </a:p>
          <a:p>
            <a:endParaRPr lang="en-US" sz="1800" dirty="0"/>
          </a:p>
        </p:txBody>
      </p:sp>
    </p:spTree>
    <p:extLst>
      <p:ext uri="{BB962C8B-B14F-4D97-AF65-F5344CB8AC3E}">
        <p14:creationId xmlns:p14="http://schemas.microsoft.com/office/powerpoint/2010/main" val="368119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20"/>
            <a:ext cx="5780564" cy="2477385"/>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FLASH5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master</a:t>
            </a:r>
          </a:p>
          <a:p>
            <a:r>
              <a:rPr lang="en-US" sz="2000" dirty="0"/>
              <a:t>All feature branches are merged into development for integration &amp; manual testing</a:t>
            </a:r>
          </a:p>
          <a:p>
            <a:r>
              <a:rPr lang="en-US" sz="2000" dirty="0"/>
              <a:t>All feature branches are then merged into staged for full, automated testing</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156586"/>
            <a:ext cx="3992168" cy="284180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staged &amp; development</a:t>
            </a:r>
          </a:p>
          <a:p>
            <a:pPr marL="285750" indent="-285750">
              <a:lnSpc>
                <a:spcPct val="90000"/>
              </a:lnSpc>
              <a:spcBef>
                <a:spcPts val="1400"/>
              </a:spcBef>
              <a:buFont typeface="Arial" panose="020B0604020202020204" pitchFamily="34" charset="0"/>
              <a:buChar char="•"/>
            </a:pPr>
            <a:r>
              <a:rPr lang="en-US" sz="2000" dirty="0"/>
              <a:t>infinite branches don’t diverge</a:t>
            </a:r>
          </a:p>
          <a:p>
            <a:pPr marL="285750" indent="-285750">
              <a:lnSpc>
                <a:spcPct val="90000"/>
              </a:lnSpc>
              <a:spcBef>
                <a:spcPts val="1400"/>
              </a:spcBef>
              <a:buFont typeface="Arial" panose="020B0604020202020204" pitchFamily="34" charset="0"/>
              <a:buChar char="•"/>
            </a:pPr>
            <a:r>
              <a:rPr lang="en-US" sz="2000" dirty="0"/>
              <a:t>Merge conflicts first exposed on development</a:t>
            </a:r>
          </a:p>
          <a:p>
            <a:pPr algn="l">
              <a:lnSpc>
                <a:spcPct val="90000"/>
              </a:lnSpc>
              <a:spcBef>
                <a:spcPts val="1400"/>
              </a:spcBef>
            </a:pPr>
            <a:endParaRPr lang="en-US" sz="2000" dirty="0"/>
          </a:p>
        </p:txBody>
      </p:sp>
      <p:pic>
        <p:nvPicPr>
          <p:cNvPr id="6" name="Picture 5">
            <a:extLst>
              <a:ext uri="{FF2B5EF4-FFF2-40B4-BE49-F238E27FC236}">
                <a16:creationId xmlns:a16="http://schemas.microsoft.com/office/drawing/2014/main" id="{54459471-9E25-C940-91DC-F6AA093B6646}"/>
              </a:ext>
            </a:extLst>
          </p:cNvPr>
          <p:cNvPicPr>
            <a:picLocks noChangeAspect="1"/>
          </p:cNvPicPr>
          <p:nvPr/>
        </p:nvPicPr>
        <p:blipFill rotWithShape="1">
          <a:blip r:embed="rId3">
            <a:extLst>
              <a:ext uri="{28A0092B-C50C-407E-A947-70E740481C1C}">
                <a14:useLocalDpi xmlns:a14="http://schemas.microsoft.com/office/drawing/2010/main" val="0"/>
              </a:ext>
            </a:extLst>
          </a:blip>
          <a:srcRect l="4631" t="6000" r="8104" b="44737"/>
          <a:stretch/>
        </p:blipFill>
        <p:spPr>
          <a:xfrm>
            <a:off x="651428" y="3585600"/>
            <a:ext cx="6882067" cy="2841889"/>
          </a:xfrm>
          <a:prstGeom prst="rect">
            <a:avLst/>
          </a:prstGeom>
        </p:spPr>
      </p:pic>
    </p:spTree>
    <p:extLst>
      <p:ext uri="{BB962C8B-B14F-4D97-AF65-F5344CB8AC3E}">
        <p14:creationId xmlns:p14="http://schemas.microsoft.com/office/powerpoint/2010/main" val="810230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4C25-4679-1A49-8A80-9F09549C3FC5}"/>
              </a:ext>
            </a:extLst>
          </p:cNvPr>
          <p:cNvSpPr>
            <a:spLocks noGrp="1"/>
          </p:cNvSpPr>
          <p:nvPr>
            <p:ph type="title"/>
          </p:nvPr>
        </p:nvSpPr>
        <p:spPr/>
        <p:txBody>
          <a:bodyPr/>
          <a:lstStyle/>
          <a:p>
            <a:r>
              <a:rPr lang="en-US" dirty="0"/>
              <a:t>Branch Rules</a:t>
            </a:r>
          </a:p>
        </p:txBody>
      </p:sp>
      <p:sp>
        <p:nvSpPr>
          <p:cNvPr id="3" name="Content Placeholder 2">
            <a:extLst>
              <a:ext uri="{FF2B5EF4-FFF2-40B4-BE49-F238E27FC236}">
                <a16:creationId xmlns:a16="http://schemas.microsoft.com/office/drawing/2014/main" id="{1405367A-0416-9943-8CCC-AF760964B66A}"/>
              </a:ext>
            </a:extLst>
          </p:cNvPr>
          <p:cNvSpPr>
            <a:spLocks noGrp="1"/>
          </p:cNvSpPr>
          <p:nvPr>
            <p:ph idx="1"/>
          </p:nvPr>
        </p:nvSpPr>
        <p:spPr>
          <a:xfrm>
            <a:off x="365761" y="1234135"/>
            <a:ext cx="6394804" cy="4047778"/>
          </a:xfrm>
        </p:spPr>
        <p:txBody>
          <a:bodyPr/>
          <a:lstStyle/>
          <a:p>
            <a:pPr marL="0" indent="0">
              <a:buNone/>
            </a:pPr>
            <a:r>
              <a:rPr lang="en-US" dirty="0"/>
              <a:t>Why base feature branches off master?</a:t>
            </a:r>
          </a:p>
          <a:p>
            <a:r>
              <a:rPr lang="en-US" dirty="0"/>
              <a:t>Start from correct, verified commit</a:t>
            </a:r>
          </a:p>
          <a:p>
            <a:r>
              <a:rPr lang="en-US" dirty="0"/>
              <a:t>Clean and simple to learn/enforce</a:t>
            </a:r>
          </a:p>
          <a:p>
            <a:r>
              <a:rPr lang="en-US" dirty="0"/>
              <a:t>Isolate master from integration environment</a:t>
            </a:r>
          </a:p>
          <a:p>
            <a:pPr marL="0" indent="0">
              <a:buNone/>
            </a:pPr>
            <a:endParaRPr lang="en-US" dirty="0"/>
          </a:p>
        </p:txBody>
      </p:sp>
      <p:pic>
        <p:nvPicPr>
          <p:cNvPr id="5" name="Picture 4">
            <a:extLst>
              <a:ext uri="{FF2B5EF4-FFF2-40B4-BE49-F238E27FC236}">
                <a16:creationId xmlns:a16="http://schemas.microsoft.com/office/drawing/2014/main" id="{A2F2FF7A-E1E7-3943-9913-51EAF58185E1}"/>
              </a:ext>
            </a:extLst>
          </p:cNvPr>
          <p:cNvPicPr>
            <a:picLocks noChangeAspect="1"/>
          </p:cNvPicPr>
          <p:nvPr/>
        </p:nvPicPr>
        <p:blipFill rotWithShape="1">
          <a:blip r:embed="rId3">
            <a:extLst>
              <a:ext uri="{28A0092B-C50C-407E-A947-70E740481C1C}">
                <a14:useLocalDpi xmlns:a14="http://schemas.microsoft.com/office/drawing/2010/main" val="0"/>
              </a:ext>
            </a:extLst>
          </a:blip>
          <a:srcRect l="4927" t="6075" r="32551" b="56886"/>
          <a:stretch/>
        </p:blipFill>
        <p:spPr>
          <a:xfrm>
            <a:off x="2947736" y="3392732"/>
            <a:ext cx="6330455" cy="2743200"/>
          </a:xfrm>
          <a:prstGeom prst="rect">
            <a:avLst/>
          </a:prstGeom>
        </p:spPr>
      </p:pic>
      <p:sp>
        <p:nvSpPr>
          <p:cNvPr id="6" name="Content Placeholder 2">
            <a:extLst>
              <a:ext uri="{FF2B5EF4-FFF2-40B4-BE49-F238E27FC236}">
                <a16:creationId xmlns:a16="http://schemas.microsoft.com/office/drawing/2014/main" id="{498A0204-E1C9-DC48-BD61-4EA4B065FFF3}"/>
              </a:ext>
            </a:extLst>
          </p:cNvPr>
          <p:cNvSpPr txBox="1">
            <a:spLocks/>
          </p:cNvSpPr>
          <p:nvPr/>
        </p:nvSpPr>
        <p:spPr bwMode="auto">
          <a:xfrm>
            <a:off x="6873988" y="1193360"/>
            <a:ext cx="4864245" cy="4047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a:t>Motivates more rules</a:t>
            </a:r>
          </a:p>
          <a:p>
            <a:r>
              <a:rPr lang="en-US" dirty="0"/>
              <a:t>Development never merged into another branch</a:t>
            </a:r>
          </a:p>
          <a:p>
            <a:r>
              <a:rPr lang="en-US" dirty="0"/>
              <a:t>Staged never merged into another branch</a:t>
            </a:r>
          </a:p>
          <a:p>
            <a:endParaRPr lang="en-US" dirty="0"/>
          </a:p>
        </p:txBody>
      </p:sp>
    </p:spTree>
    <p:extLst>
      <p:ext uri="{BB962C8B-B14F-4D97-AF65-F5344CB8AC3E}">
        <p14:creationId xmlns:p14="http://schemas.microsoft.com/office/powerpoint/2010/main" val="427859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898F-1179-C740-A239-DBCF26A5C6C1}"/>
              </a:ext>
            </a:extLst>
          </p:cNvPr>
          <p:cNvSpPr>
            <a:spLocks noGrp="1"/>
          </p:cNvSpPr>
          <p:nvPr>
            <p:ph type="title"/>
          </p:nvPr>
        </p:nvSpPr>
        <p:spPr/>
        <p:txBody>
          <a:bodyPr/>
          <a:lstStyle/>
          <a:p>
            <a:r>
              <a:rPr lang="en-US" dirty="0"/>
              <a:t>License, citation, and acknowledgments </a:t>
            </a:r>
            <a:br>
              <a:rPr lang="en-US" dirty="0"/>
            </a:br>
            <a:endParaRPr lang="en-US" dirty="0"/>
          </a:p>
        </p:txBody>
      </p:sp>
      <p:sp>
        <p:nvSpPr>
          <p:cNvPr id="3" name="Content Placeholder 2">
            <a:extLst>
              <a:ext uri="{FF2B5EF4-FFF2-40B4-BE49-F238E27FC236}">
                <a16:creationId xmlns:a16="http://schemas.microsoft.com/office/drawing/2014/main" id="{899DF1E5-FC39-CE4E-A2E6-59F9E7FB5C49}"/>
              </a:ext>
            </a:extLst>
          </p:cNvPr>
          <p:cNvSpPr>
            <a:spLocks noGrp="1"/>
          </p:cNvSpPr>
          <p:nvPr>
            <p:ph idx="1"/>
          </p:nvPr>
        </p:nvSpPr>
        <p:spPr>
          <a:xfrm>
            <a:off x="368424" y="1403730"/>
            <a:ext cx="11369809" cy="4047778"/>
          </a:xfrm>
        </p:spPr>
        <p:txBody>
          <a:bodyPr/>
          <a:lstStyle/>
          <a:p>
            <a:pPr marL="0" indent="0">
              <a:buNone/>
            </a:pPr>
            <a:r>
              <a:rPr lang="en-US" b="1" dirty="0"/>
              <a:t>License and Citation</a:t>
            </a:r>
          </a:p>
          <a:p>
            <a:r>
              <a:rPr lang="en-US" sz="1800" dirty="0"/>
              <a:t>This work is licensed under a </a:t>
            </a:r>
            <a:r>
              <a:rPr lang="en-US" sz="1800" dirty="0">
                <a:hlinkClick r:id="rId3"/>
              </a:rPr>
              <a:t>Creative Commons Attribution 4.0 International License</a:t>
            </a:r>
            <a:r>
              <a:rPr lang="en-US" sz="1800" dirty="0"/>
              <a:t> (CC BY 4.0).</a:t>
            </a:r>
          </a:p>
          <a:p>
            <a:r>
              <a:rPr lang="en-US" sz="1800" dirty="0"/>
              <a:t>Requested citation: Jared O’Neal, Git Workflows &amp; Continuous Integration, in Better Scientific Software Tutorial, </a:t>
            </a:r>
            <a:r>
              <a:rPr lang="en-US" sz="1800" dirty="0" err="1"/>
              <a:t>Exascale</a:t>
            </a:r>
            <a:r>
              <a:rPr lang="en-US" sz="1800" dirty="0"/>
              <a:t> Computing Project Annual Meeting, Houston, Texas, 2019. DOI: </a:t>
            </a:r>
            <a:r>
              <a:rPr lang="en-US" sz="1800" dirty="0">
                <a:hlinkClick r:id="rId4"/>
              </a:rPr>
              <a:t>10.6084/m9.figshare.7581746</a:t>
            </a:r>
            <a:endParaRPr lang="en-US" sz="1800" dirty="0"/>
          </a:p>
          <a:p>
            <a:pPr marL="0" indent="0">
              <a:buNone/>
            </a:pPr>
            <a:r>
              <a:rPr lang="en-US" b="1" dirty="0"/>
              <a:t>Acknowledgements </a:t>
            </a:r>
            <a:endParaRPr lang="en-US" dirty="0"/>
          </a:p>
          <a:p>
            <a:r>
              <a:rPr lang="en-US" sz="1800" dirty="0"/>
              <a:t>This work was supported by the U.S. Department of Energy Office of Science, Office of Advanced Scientific Computing Research (ASCR), and by the </a:t>
            </a:r>
            <a:r>
              <a:rPr lang="en-US" sz="1800" dirty="0" err="1"/>
              <a:t>Exascale</a:t>
            </a:r>
            <a:r>
              <a:rPr lang="en-US" sz="1800" dirty="0"/>
              <a:t> Computing Project (17-SC-20-SC), a collaborative effort of the U.S. Department of Energy Office of Science and the National Nuclear Security Administration. </a:t>
            </a:r>
          </a:p>
          <a:p>
            <a:r>
              <a:rPr lang="en-US" sz="1800" dirty="0"/>
              <a:t>This work was performed in part at the Argonne National Laboratory, which is managed by </a:t>
            </a:r>
            <a:r>
              <a:rPr lang="en-US" sz="1800" dirty="0" err="1"/>
              <a:t>UChicago</a:t>
            </a:r>
            <a:r>
              <a:rPr lang="en-US" sz="1800" dirty="0"/>
              <a:t> Argonne, LLC for the U.S. Department of Energy under Contract No. DE-AC02-06CH11357 </a:t>
            </a:r>
          </a:p>
          <a:p>
            <a:r>
              <a:rPr lang="en-US" sz="1800" dirty="0" err="1"/>
              <a:t>Anshu</a:t>
            </a:r>
            <a:r>
              <a:rPr lang="en-US" sz="1800" dirty="0"/>
              <a:t> Dubey, Klaus </a:t>
            </a:r>
            <a:r>
              <a:rPr lang="en-US" sz="1800" dirty="0" err="1"/>
              <a:t>Weide</a:t>
            </a:r>
            <a:r>
              <a:rPr lang="en-US" sz="1800" dirty="0"/>
              <a:t>, Saurabh </a:t>
            </a:r>
            <a:r>
              <a:rPr lang="en-US" sz="1800" dirty="0" err="1"/>
              <a:t>Chawdhary</a:t>
            </a:r>
            <a:r>
              <a:rPr lang="en-US" sz="1800" dirty="0"/>
              <a:t>, and Carlo Graziani</a:t>
            </a:r>
          </a:p>
          <a:p>
            <a:r>
              <a:rPr lang="en-US" sz="1800" dirty="0"/>
              <a:t>Iulian </a:t>
            </a:r>
            <a:r>
              <a:rPr lang="en-US" sz="1800" dirty="0" err="1"/>
              <a:t>Grindeanu</a:t>
            </a:r>
            <a:endParaRPr lang="en-US" sz="1800" dirty="0"/>
          </a:p>
          <a:p>
            <a:r>
              <a:rPr lang="en-US" sz="1800" dirty="0"/>
              <a:t>Alicia </a:t>
            </a:r>
            <a:r>
              <a:rPr lang="en-US" sz="1800" dirty="0" err="1"/>
              <a:t>Klinvex</a:t>
            </a:r>
            <a:endParaRPr lang="en-US" sz="1800" dirty="0"/>
          </a:p>
          <a:p>
            <a:pPr marL="0" indent="0">
              <a:buNone/>
            </a:pPr>
            <a:endParaRPr lang="en-US" dirty="0"/>
          </a:p>
        </p:txBody>
      </p:sp>
      <p:pic>
        <p:nvPicPr>
          <p:cNvPr id="1025" name="Picture 1" descr="page2image6168">
            <a:extLst>
              <a:ext uri="{FF2B5EF4-FFF2-40B4-BE49-F238E27FC236}">
                <a16:creationId xmlns:a16="http://schemas.microsoft.com/office/drawing/2014/main" id="{7A9C3733-FD49-3D40-A6F3-41BD49BAAF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2033" y="843280"/>
            <a:ext cx="13462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8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Things to Think About When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Continuous Integration</a:t>
            </a:r>
          </a:p>
        </p:txBody>
      </p:sp>
    </p:spTree>
    <p:extLst>
      <p:ext uri="{BB962C8B-B14F-4D97-AF65-F5344CB8AC3E}">
        <p14:creationId xmlns:p14="http://schemas.microsoft.com/office/powerpoint/2010/main" val="162795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404331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225209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241921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4294914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59309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a:xfrm>
            <a:off x="365760" y="1229362"/>
            <a:ext cx="11369809" cy="4047778"/>
          </a:xfrm>
        </p:spPr>
        <p:txBody>
          <a:bodyPr/>
          <a:lstStyle/>
          <a:p>
            <a:r>
              <a:rPr lang="en-US" dirty="0"/>
              <a:t>Has existed for some time and interest is growing</a:t>
            </a:r>
          </a:p>
          <a:p>
            <a:r>
              <a:rPr lang="en-US" dirty="0"/>
              <a:t>ECP working to adapt CI for HPC machines</a:t>
            </a:r>
          </a:p>
          <a:p>
            <a:pPr marL="681037" lvl="1" indent="-285750">
              <a:lnSpc>
                <a:spcPct val="150000"/>
              </a:lnSpc>
              <a:buFont typeface="Arial" panose="020B0604020202020204" pitchFamily="34" charset="0"/>
              <a:buChar char="•"/>
            </a:pPr>
            <a:r>
              <a:rPr lang="en-US" b="1" dirty="0"/>
              <a:t>ECP Continuous Integration Framework: </a:t>
            </a:r>
            <a:r>
              <a:rPr lang="en-US" dirty="0"/>
              <a:t>Tue Jan 15 from 3:00 PM to 4:00 PM</a:t>
            </a:r>
          </a:p>
          <a:p>
            <a:pPr marL="681037" lvl="1" indent="-285750">
              <a:lnSpc>
                <a:spcPct val="150000"/>
              </a:lnSpc>
              <a:buFont typeface="Arial" panose="020B0604020202020204" pitchFamily="34" charset="0"/>
              <a:buChar char="•"/>
            </a:pPr>
            <a:r>
              <a:rPr lang="en-US" b="1" dirty="0"/>
              <a:t>Working Lunch - Plenary Continuous Integration: </a:t>
            </a:r>
            <a:r>
              <a:rPr lang="en-US" dirty="0"/>
              <a:t>Wed Jan 16 from 12:00 PM to 1:30 PM</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 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3977546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 Hello World</a:t>
            </a:r>
          </a:p>
        </p:txBody>
      </p:sp>
      <p:sp>
        <p:nvSpPr>
          <p:cNvPr id="4" name="TextBox 3">
            <a:extLst>
              <a:ext uri="{FF2B5EF4-FFF2-40B4-BE49-F238E27FC236}">
                <a16:creationId xmlns:a16="http://schemas.microsoft.com/office/drawing/2014/main" id="{F517CFC7-97C2-5F43-9995-B84C7ABEA896}"/>
              </a:ext>
            </a:extLst>
          </p:cNvPr>
          <p:cNvSpPr txBox="1"/>
          <p:nvPr/>
        </p:nvSpPr>
        <p:spPr>
          <a:xfrm>
            <a:off x="1828324" y="2762347"/>
            <a:ext cx="7267631" cy="3113673"/>
          </a:xfrm>
          <a:prstGeom prst="rect">
            <a:avLst/>
          </a:prstGeom>
          <a:noFill/>
        </p:spPr>
        <p:txBody>
          <a:bodyPr wrap="none" lIns="118872" tIns="91440" rIns="118872" bIns="91440" rtlCol="0" anchor="ctr" anchorCtr="0">
            <a:spAutoFit/>
          </a:bodyPr>
          <a:lstStyle/>
          <a:p>
            <a:pPr>
              <a:spcBef>
                <a:spcPts val="800"/>
              </a:spcBef>
            </a:pPr>
            <a:r>
              <a:rPr lang="en-US" b="1" dirty="0"/>
              <a:t>Simplest CI example</a:t>
            </a:r>
          </a:p>
          <a:p>
            <a:pPr lvl="1">
              <a:spcBef>
                <a:spcPts val="200"/>
              </a:spcBef>
            </a:pPr>
            <a:r>
              <a:rPr lang="en-US" dirty="0">
                <a:hlinkClick r:id="rId2"/>
              </a:rPr>
              <a:t>https://github.com/jrdoneal/CI_HelloWorld</a:t>
            </a:r>
            <a:endParaRPr lang="en-US" dirty="0"/>
          </a:p>
          <a:p>
            <a:pPr lvl="1">
              <a:spcBef>
                <a:spcPts val="200"/>
              </a:spcBef>
            </a:pPr>
            <a:r>
              <a:rPr lang="en-US" dirty="0">
                <a:hlinkClick r:id="rId3"/>
              </a:rPr>
              <a:t>https://travis-ci.org/jrdoneal/CI_HelloWorld</a:t>
            </a:r>
            <a:endParaRPr lang="en-US" dirty="0"/>
          </a:p>
          <a:p>
            <a:pPr>
              <a:spcBef>
                <a:spcPts val="800"/>
              </a:spcBef>
            </a:pPr>
            <a:r>
              <a:rPr lang="en-US" b="1" dirty="0"/>
              <a:t>CI example w/ multiple platforms and specific compiler versions</a:t>
            </a:r>
          </a:p>
          <a:p>
            <a:pPr lvl="1">
              <a:spcBef>
                <a:spcPts val="200"/>
              </a:spcBef>
            </a:pPr>
            <a:r>
              <a:rPr lang="en-US" dirty="0">
                <a:hlinkClick r:id="rId4"/>
              </a:rPr>
              <a:t>https://github.com/jrdoneal/CI_Multiplatform</a:t>
            </a:r>
            <a:endParaRPr lang="en-US" dirty="0"/>
          </a:p>
          <a:p>
            <a:pPr>
              <a:spcBef>
                <a:spcPts val="800"/>
              </a:spcBef>
            </a:pPr>
            <a:r>
              <a:rPr lang="en-US" b="1" dirty="0"/>
              <a:t>Code coverage, testing and CI tutorial (C++)</a:t>
            </a:r>
          </a:p>
          <a:p>
            <a:pPr lvl="1">
              <a:spcBef>
                <a:spcPts val="200"/>
              </a:spcBef>
            </a:pPr>
            <a:r>
              <a:rPr lang="en-US" dirty="0">
                <a:hlinkClick r:id="rId5"/>
              </a:rPr>
              <a:t>https://github.com/amklinv/morpheus</a:t>
            </a:r>
            <a:endParaRPr lang="en-US" dirty="0"/>
          </a:p>
          <a:p>
            <a:pPr>
              <a:spcBef>
                <a:spcPts val="800"/>
              </a:spcBef>
            </a:pPr>
            <a:r>
              <a:rPr lang="en-US" b="1" dirty="0"/>
              <a:t>Code coverage, testing, and CI example (Fortran, C++)</a:t>
            </a:r>
          </a:p>
          <a:p>
            <a:pPr lvl="1">
              <a:spcBef>
                <a:spcPts val="200"/>
              </a:spcBef>
            </a:pPr>
            <a:r>
              <a:rPr lang="en-US" dirty="0">
                <a:hlinkClick r:id="rId6"/>
              </a:rPr>
              <a:t>https://github.com/jrdoneal/infrastructure</a:t>
            </a:r>
            <a:endParaRPr lang="en-US" dirty="0"/>
          </a:p>
        </p:txBody>
      </p:sp>
    </p:spTree>
    <p:extLst>
      <p:ext uri="{BB962C8B-B14F-4D97-AF65-F5344CB8AC3E}">
        <p14:creationId xmlns:p14="http://schemas.microsoft.com/office/powerpoint/2010/main" val="231156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 Workflows</a:t>
            </a:r>
          </a:p>
        </p:txBody>
      </p:sp>
    </p:spTree>
    <p:extLst>
      <p:ext uri="{BB962C8B-B14F-4D97-AF65-F5344CB8AC3E}">
        <p14:creationId xmlns:p14="http://schemas.microsoft.com/office/powerpoint/2010/main" val="3294828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extLst/>
          </p:nvPr>
        </p:nvGraphicFramePr>
        <p:xfrm>
          <a:off x="532129" y="1113891"/>
          <a:ext cx="11124568" cy="2803554"/>
        </p:xfrm>
        <a:graphic>
          <a:graphicData uri="http://schemas.openxmlformats.org/drawingml/2006/table">
            <a:tbl>
              <a:tblPr firstRow="1" bandRow="1">
                <a:tableStyleId>{5C22544A-7EE6-4342-B048-85BDC9FD1C3A}</a:tableStyleId>
              </a:tblPr>
              <a:tblGrid>
                <a:gridCol w="1856419">
                  <a:extLst>
                    <a:ext uri="{9D8B030D-6E8A-4147-A177-3AD203B41FA5}">
                      <a16:colId xmlns:a16="http://schemas.microsoft.com/office/drawing/2014/main" val="3446576009"/>
                    </a:ext>
                  </a:extLst>
                </a:gridCol>
                <a:gridCol w="927410">
                  <a:extLst>
                    <a:ext uri="{9D8B030D-6E8A-4147-A177-3AD203B41FA5}">
                      <a16:colId xmlns:a16="http://schemas.microsoft.com/office/drawing/2014/main" val="339314737"/>
                    </a:ext>
                  </a:extLst>
                </a:gridCol>
                <a:gridCol w="5500985">
                  <a:extLst>
                    <a:ext uri="{9D8B030D-6E8A-4147-A177-3AD203B41FA5}">
                      <a16:colId xmlns:a16="http://schemas.microsoft.com/office/drawing/2014/main" val="1263998808"/>
                    </a:ext>
                  </a:extLst>
                </a:gridCol>
                <a:gridCol w="2839754">
                  <a:extLst>
                    <a:ext uri="{9D8B030D-6E8A-4147-A177-3AD203B41FA5}">
                      <a16:colId xmlns:a16="http://schemas.microsoft.com/office/drawing/2014/main" val="4097899022"/>
                    </a:ext>
                  </a:extLst>
                </a:gridCol>
              </a:tblGrid>
              <a:tr h="370743">
                <a:tc>
                  <a:txBody>
                    <a:bodyPr/>
                    <a:lstStyle/>
                    <a:p>
                      <a:pPr algn="l">
                        <a:lnSpc>
                          <a:spcPct val="100000"/>
                        </a:lnSpc>
                      </a:pPr>
                      <a:r>
                        <a:rPr lang="en-US" sz="1600" dirty="0"/>
                        <a:t>Time</a:t>
                      </a:r>
                    </a:p>
                  </a:txBody>
                  <a:tcPr marL="91416" marR="91416" marT="45708" marB="45708"/>
                </a:tc>
                <a:tc>
                  <a:txBody>
                    <a:bodyPr/>
                    <a:lstStyle/>
                    <a:p>
                      <a:pPr>
                        <a:lnSpc>
                          <a:spcPct val="100000"/>
                        </a:lnSpc>
                      </a:pPr>
                      <a:r>
                        <a:rPr lang="en-US" sz="1600" dirty="0"/>
                        <a:t>Module</a:t>
                      </a:r>
                    </a:p>
                  </a:txBody>
                  <a:tcPr marL="91416" marR="91416" marT="45708" marB="45708"/>
                </a:tc>
                <a:tc>
                  <a:txBody>
                    <a:bodyPr/>
                    <a:lstStyle/>
                    <a:p>
                      <a:pPr>
                        <a:lnSpc>
                          <a:spcPct val="100000"/>
                        </a:lnSpc>
                      </a:pPr>
                      <a:r>
                        <a:rPr lang="en-US" sz="1600" dirty="0"/>
                        <a:t>Topic</a:t>
                      </a:r>
                    </a:p>
                  </a:txBody>
                  <a:tcPr marL="91416" marR="91416" marT="45708" marB="45708"/>
                </a:tc>
                <a:tc>
                  <a:txBody>
                    <a:bodyPr/>
                    <a:lstStyle/>
                    <a:p>
                      <a:pPr>
                        <a:lnSpc>
                          <a:spcPct val="100000"/>
                        </a:lnSpc>
                      </a:pPr>
                      <a:r>
                        <a:rPr lang="en-US" sz="1600" dirty="0"/>
                        <a:t>Speaker</a:t>
                      </a:r>
                    </a:p>
                  </a:txBody>
                  <a:tcPr marL="91416" marR="91416" marT="45708" marB="45708"/>
                </a:tc>
                <a:extLst>
                  <a:ext uri="{0D108BD9-81ED-4DB2-BD59-A6C34878D82A}">
                    <a16:rowId xmlns:a16="http://schemas.microsoft.com/office/drawing/2014/main" val="3602420430"/>
                  </a:ext>
                </a:extLst>
              </a:tr>
              <a:tr h="370743">
                <a:tc>
                  <a:txBody>
                    <a:bodyPr/>
                    <a:lstStyle/>
                    <a:p>
                      <a:pPr algn="l">
                        <a:lnSpc>
                          <a:spcPct val="100000"/>
                        </a:lnSpc>
                      </a:pPr>
                      <a:r>
                        <a:rPr lang="en-US" sz="1600" dirty="0"/>
                        <a:t>9:00am-9:30am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Software Development</a:t>
                      </a:r>
                      <a:endParaRPr lang="en-US" sz="1600" dirty="0"/>
                    </a:p>
                  </a:txBody>
                  <a:tcPr marL="91416" marR="91416" marT="45708" marB="45708"/>
                </a:tc>
                <a:tc>
                  <a:txBody>
                    <a:bodyPr/>
                    <a:lstStyle/>
                    <a:p>
                      <a:pPr>
                        <a:lnSpc>
                          <a:spcPct val="100000"/>
                        </a:lnSpc>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8592124"/>
                  </a:ext>
                </a:extLst>
              </a:tr>
              <a:tr h="370743">
                <a:tc>
                  <a:txBody>
                    <a:bodyPr/>
                    <a:lstStyle/>
                    <a:p>
                      <a:pPr algn="l">
                        <a:lnSpc>
                          <a:spcPct val="100000"/>
                        </a:lnSpc>
                      </a:pPr>
                      <a:r>
                        <a:rPr lang="en-US" sz="1600" dirty="0"/>
                        <a:t>9:30am-10:00am</a:t>
                      </a:r>
                    </a:p>
                  </a:txBody>
                  <a:tcPr marL="91416" marR="91416" marT="45708" marB="45708"/>
                </a:tc>
                <a:tc>
                  <a:txBody>
                    <a:bodyPr/>
                    <a:lstStyle/>
                    <a:p>
                      <a:pPr>
                        <a:lnSpc>
                          <a:spcPct val="100000"/>
                        </a:lnSpc>
                      </a:pPr>
                      <a:r>
                        <a:rPr lang="en-US" sz="1600" dirty="0"/>
                        <a:t>02</a:t>
                      </a:r>
                    </a:p>
                  </a:txBody>
                  <a:tcPr marL="91416" marR="91416" marT="45708" marB="45708"/>
                </a:tc>
                <a:tc>
                  <a:txBody>
                    <a:bodyPr/>
                    <a:lstStyle/>
                    <a:p>
                      <a:pPr>
                        <a:lnSpc>
                          <a:spcPct val="100000"/>
                        </a:lnSpc>
                      </a:pPr>
                      <a:r>
                        <a:rPr lang="en-US" sz="1600" dirty="0"/>
                        <a:t>Better (Small) Scientific Software Teams</a:t>
                      </a:r>
                    </a:p>
                  </a:txBody>
                  <a:tcPr marL="91416" marR="91416" marT="45708" marB="45708"/>
                </a:tc>
                <a:tc>
                  <a:txBody>
                    <a:bodyPr/>
                    <a:lstStyle/>
                    <a:p>
                      <a:pPr>
                        <a:lnSpc>
                          <a:spcPct val="100000"/>
                        </a:lnSpc>
                      </a:pPr>
                      <a:r>
                        <a:rPr lang="en-US" sz="1600" i="0" dirty="0"/>
                        <a:t>David E. </a:t>
                      </a:r>
                      <a:r>
                        <a:rPr lang="en-US" sz="1600" i="0" dirty="0" err="1"/>
                        <a:t>Bernholdt</a:t>
                      </a:r>
                      <a:r>
                        <a:rPr lang="en-US" sz="1600" i="0" dirty="0"/>
                        <a:t>, ORNL</a:t>
                      </a:r>
                    </a:p>
                  </a:txBody>
                  <a:tcPr marL="91416" marR="91416" marT="45708" marB="45708"/>
                </a:tc>
                <a:extLst>
                  <a:ext uri="{0D108BD9-81ED-4DB2-BD59-A6C34878D82A}">
                    <a16:rowId xmlns:a16="http://schemas.microsoft.com/office/drawing/2014/main" val="2417511484"/>
                  </a:ext>
                </a:extLst>
              </a:tr>
              <a:tr h="578969">
                <a:tc>
                  <a:txBody>
                    <a:bodyPr/>
                    <a:lstStyle/>
                    <a:p>
                      <a:pPr algn="l">
                        <a:lnSpc>
                          <a:spcPct val="100000"/>
                        </a:lnSpc>
                      </a:pPr>
                      <a:r>
                        <a:rPr lang="en-US" sz="1600" dirty="0"/>
                        <a:t>10:00am-10:30am</a:t>
                      </a:r>
                    </a:p>
                  </a:txBody>
                  <a:tcPr marL="91416" marR="91416" marT="45708" marB="45708"/>
                </a:tc>
                <a:tc>
                  <a:txBody>
                    <a:bodyPr/>
                    <a:lstStyle/>
                    <a:p>
                      <a:pPr>
                        <a:lnSpc>
                          <a:spcPct val="100000"/>
                        </a:lnSpc>
                      </a:pPr>
                      <a:r>
                        <a:rPr lang="en-US" sz="1600" dirty="0"/>
                        <a:t>03</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David E. </a:t>
                      </a:r>
                      <a:r>
                        <a:rPr lang="en-US" sz="1600" i="0" dirty="0" err="1"/>
                        <a:t>Bernholdt</a:t>
                      </a:r>
                      <a:r>
                        <a:rPr lang="en-US" sz="1600" i="0" dirty="0"/>
                        <a:t>, ORNL</a:t>
                      </a:r>
                    </a:p>
                    <a:p>
                      <a:pPr>
                        <a:lnSpc>
                          <a:spcPct val="100000"/>
                        </a:lnSpc>
                      </a:pPr>
                      <a:endParaRPr lang="en-US" sz="1600" i="0" dirty="0"/>
                    </a:p>
                  </a:txBody>
                  <a:tcPr marL="91416" marR="91416" marT="45708" marB="45708"/>
                </a:tc>
                <a:extLst>
                  <a:ext uri="{0D108BD9-81ED-4DB2-BD59-A6C34878D82A}">
                    <a16:rowId xmlns:a16="http://schemas.microsoft.com/office/drawing/2014/main" val="1408972367"/>
                  </a:ext>
                </a:extLst>
              </a:tr>
              <a:tr h="370743">
                <a:tc>
                  <a:txBody>
                    <a:bodyPr/>
                    <a:lstStyle/>
                    <a:p>
                      <a:pPr algn="l">
                        <a:lnSpc>
                          <a:spcPct val="100000"/>
                        </a:lnSpc>
                      </a:pPr>
                      <a:r>
                        <a:rPr lang="en-US" sz="1600" i="1" dirty="0">
                          <a:solidFill>
                            <a:schemeClr val="tx2"/>
                          </a:solidFill>
                        </a:rPr>
                        <a:t>10:30am-11:00am</a:t>
                      </a:r>
                    </a:p>
                  </a:txBody>
                  <a:tcPr marL="91416" marR="91416" marT="45708" marB="45708"/>
                </a:tc>
                <a:tc>
                  <a:txBody>
                    <a:bodyPr/>
                    <a:lstStyle/>
                    <a:p>
                      <a:pPr>
                        <a:lnSpc>
                          <a:spcPct val="100000"/>
                        </a:lnSpc>
                      </a:pPr>
                      <a:endParaRPr lang="en-US" sz="1600" i="1" dirty="0">
                        <a:solidFill>
                          <a:schemeClr val="tx2"/>
                        </a:solidFill>
                      </a:endParaRPr>
                    </a:p>
                  </a:txBody>
                  <a:tcPr marL="91416" marR="91416" marT="45708" marB="45708"/>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marL="91416" marR="91416" marT="45708" marB="45708"/>
                </a:tc>
                <a:tc>
                  <a:txBody>
                    <a:bodyPr/>
                    <a:lstStyle/>
                    <a:p>
                      <a:pPr>
                        <a:lnSpc>
                          <a:spcPct val="100000"/>
                        </a:lnSpc>
                      </a:pPr>
                      <a:endParaRPr lang="en-US" sz="1600" i="1" dirty="0">
                        <a:solidFill>
                          <a:schemeClr val="tx2"/>
                        </a:solidFill>
                      </a:endParaRPr>
                    </a:p>
                  </a:txBody>
                  <a:tcPr marL="91416" marR="91416" marT="45708" marB="45708"/>
                </a:tc>
                <a:extLst>
                  <a:ext uri="{0D108BD9-81ED-4DB2-BD59-A6C34878D82A}">
                    <a16:rowId xmlns:a16="http://schemas.microsoft.com/office/drawing/2014/main" val="1105160419"/>
                  </a:ext>
                </a:extLst>
              </a:tr>
              <a:tr h="370743">
                <a:tc>
                  <a:txBody>
                    <a:bodyPr/>
                    <a:lstStyle/>
                    <a:p>
                      <a:pPr algn="l">
                        <a:lnSpc>
                          <a:spcPct val="100000"/>
                        </a:lnSpc>
                      </a:pPr>
                      <a:r>
                        <a:rPr lang="en-US" sz="1600" dirty="0"/>
                        <a:t>11:00am-11:45am</a:t>
                      </a:r>
                    </a:p>
                  </a:txBody>
                  <a:tcPr marL="91416" marR="91416" marT="45708" marB="45708"/>
                </a:tc>
                <a:tc>
                  <a:txBody>
                    <a:bodyPr/>
                    <a:lstStyle/>
                    <a:p>
                      <a:pPr>
                        <a:lnSpc>
                          <a:spcPct val="100000"/>
                        </a:lnSpc>
                      </a:pPr>
                      <a:r>
                        <a:rPr lang="en-US" sz="1600" dirty="0"/>
                        <a:t>04</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Verification &amp; Refactoring</a:t>
                      </a:r>
                      <a:r>
                        <a:rPr lang="en-US" sz="1600" dirty="0"/>
                        <a:t> </a:t>
                      </a:r>
                    </a:p>
                  </a:txBody>
                  <a:tcPr marL="91416" marR="91416" marT="45708" marB="45708"/>
                </a:tc>
                <a:tc>
                  <a:txBody>
                    <a:bodyPr/>
                    <a:lstStyle/>
                    <a:p>
                      <a:pPr>
                        <a:lnSpc>
                          <a:spcPct val="100000"/>
                        </a:lnSpc>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3991164013"/>
                  </a:ext>
                </a:extLst>
              </a:tr>
              <a:tr h="370743">
                <a:tc>
                  <a:txBody>
                    <a:bodyPr/>
                    <a:lstStyle/>
                    <a:p>
                      <a:pPr algn="l">
                        <a:lnSpc>
                          <a:spcPct val="100000"/>
                        </a:lnSpc>
                      </a:pPr>
                      <a:r>
                        <a:rPr lang="en-US" sz="1600" dirty="0"/>
                        <a:t>11:45am-12:30pm</a:t>
                      </a:r>
                    </a:p>
                  </a:txBody>
                  <a:tcPr marL="91416" marR="91416" marT="45708" marB="45708"/>
                </a:tc>
                <a:tc>
                  <a:txBody>
                    <a:bodyPr/>
                    <a:lstStyle/>
                    <a:p>
                      <a:pPr>
                        <a:lnSpc>
                          <a:spcPct val="100000"/>
                        </a:lnSpc>
                      </a:pPr>
                      <a:r>
                        <a:rPr lang="en-US" sz="1600" dirty="0"/>
                        <a:t>05</a:t>
                      </a:r>
                    </a:p>
                  </a:txBody>
                  <a:tcPr marL="91416" marR="91416" marT="45708" marB="45708"/>
                </a:tc>
                <a:tc>
                  <a:txBody>
                    <a:bodyPr/>
                    <a:lstStyle/>
                    <a:p>
                      <a:pPr>
                        <a:lnSpc>
                          <a:spcPct val="100000"/>
                        </a:lnSpc>
                      </a:pPr>
                      <a:r>
                        <a:rPr lang="en-US" sz="1600" b="0" i="0" u="none" strike="noStrike" kern="1200" dirty="0">
                          <a:solidFill>
                            <a:schemeClr val="dk1"/>
                          </a:solidFill>
                          <a:effectLst/>
                          <a:latin typeface="+mn-lt"/>
                          <a:ea typeface="+mn-ea"/>
                          <a:cs typeface="+mn-cs"/>
                        </a:rPr>
                        <a:t>Git Workflow &amp; Continuous Integration</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a:t>Jared O’Neal, ANL</a:t>
                      </a:r>
                    </a:p>
                  </a:txBody>
                  <a:tcPr marL="91416" marR="91416" marT="45708" marB="45708"/>
                </a:tc>
                <a:extLst>
                  <a:ext uri="{0D108BD9-81ED-4DB2-BD59-A6C34878D82A}">
                    <a16:rowId xmlns:a16="http://schemas.microsoft.com/office/drawing/2014/main" val="910718610"/>
                  </a:ext>
                </a:extLst>
              </a:tr>
            </a:tbl>
          </a:graphicData>
        </a:graphic>
      </p:graphicFrame>
      <p:grpSp>
        <p:nvGrpSpPr>
          <p:cNvPr id="5" name="Group 4">
            <a:extLst>
              <a:ext uri="{FF2B5EF4-FFF2-40B4-BE49-F238E27FC236}">
                <a16:creationId xmlns:a16="http://schemas.microsoft.com/office/drawing/2014/main" id="{27DF7147-C568-654C-A2DA-945B337E2174}"/>
              </a:ext>
            </a:extLst>
          </p:cNvPr>
          <p:cNvGrpSpPr/>
          <p:nvPr/>
        </p:nvGrpSpPr>
        <p:grpSpPr>
          <a:xfrm>
            <a:off x="79513" y="3709361"/>
            <a:ext cx="12029799" cy="390939"/>
            <a:chOff x="79513" y="1653208"/>
            <a:chExt cx="12029799" cy="390939"/>
          </a:xfrm>
        </p:grpSpPr>
        <p:cxnSp>
          <p:nvCxnSpPr>
            <p:cNvPr id="6" name="Straight Connector 5">
              <a:extLst>
                <a:ext uri="{FF2B5EF4-FFF2-40B4-BE49-F238E27FC236}">
                  <a16:creationId xmlns:a16="http://schemas.microsoft.com/office/drawing/2014/main" id="{D25E6C35-9C37-5E4B-A84E-127B5CE00F4D}"/>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F99ED02A-465F-FA45-AC6D-342F3DAE1B35}"/>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FF70E035-246D-6046-9559-1E1FADFC19E0}"/>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185879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 Hello World – Backup Slides</a:t>
            </a:r>
          </a:p>
        </p:txBody>
      </p:sp>
    </p:spTree>
    <p:extLst>
      <p:ext uri="{BB962C8B-B14F-4D97-AF65-F5344CB8AC3E}">
        <p14:creationId xmlns:p14="http://schemas.microsoft.com/office/powerpoint/2010/main" val="3045919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767809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1160575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582020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2165165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217556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1064938"/>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656406"/>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314774"/>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582941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757129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94706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Understand challenges related to parallel code development </a:t>
            </a:r>
            <a:r>
              <a:rPr lang="en-US" sz="1800" i="1" dirty="0"/>
              <a:t>via</a:t>
            </a:r>
            <a:r>
              <a:rPr lang="en-US" sz="1800" dirty="0"/>
              <a:t> distributed version control</a:t>
            </a:r>
          </a:p>
          <a:p>
            <a:r>
              <a:rPr lang="en-US" sz="1800" dirty="0"/>
              <a:t>Understand extra dimensions of distributed version control &amp; how to use them</a:t>
            </a:r>
          </a:p>
          <a:p>
            <a:pPr lvl="1"/>
            <a:r>
              <a:rPr lang="en-US" sz="1800" dirty="0"/>
              <a:t>Local vs. remote repositories</a:t>
            </a:r>
          </a:p>
          <a:p>
            <a:pPr lvl="1"/>
            <a:r>
              <a:rPr lang="en-US" sz="1800" dirty="0"/>
              <a:t>Branches</a:t>
            </a:r>
          </a:p>
          <a:p>
            <a:pPr lvl="1"/>
            <a:r>
              <a:rPr lang="en-US" sz="1800" dirty="0"/>
              <a:t>Issues, Pull Requests, &amp; Code Reviews (earlier talk)</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075500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3643801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EBDDF2-39EC-8F4B-BCAB-BAF404196294}"/>
              </a:ext>
            </a:extLst>
          </p:cNvPr>
          <p:cNvPicPr>
            <a:picLocks noChangeAspect="1"/>
          </p:cNvPicPr>
          <p:nvPr/>
        </p:nvPicPr>
        <p:blipFill rotWithShape="1">
          <a:blip r:embed="rId3">
            <a:extLst>
              <a:ext uri="{28A0092B-C50C-407E-A947-70E740481C1C}">
                <a14:useLocalDpi xmlns:a14="http://schemas.microsoft.com/office/drawing/2010/main" val="0"/>
              </a:ext>
            </a:extLst>
          </a:blip>
          <a:srcRect l="4631" t="6000" r="8104" b="44737"/>
          <a:stretch/>
        </p:blipFill>
        <p:spPr>
          <a:xfrm>
            <a:off x="767542" y="3571086"/>
            <a:ext cx="6882067" cy="2841889"/>
          </a:xfrm>
          <a:prstGeom prst="rect">
            <a:avLst/>
          </a:prstGeom>
        </p:spPr>
      </p:pic>
      <p:sp>
        <p:nvSpPr>
          <p:cNvPr id="2" name="Title 1">
            <a:extLst>
              <a:ext uri="{FF2B5EF4-FFF2-40B4-BE49-F238E27FC236}">
                <a16:creationId xmlns:a16="http://schemas.microsoft.com/office/drawing/2014/main" id="{B4457F24-839A-E345-8537-1BDDB91A3C16}"/>
              </a:ext>
            </a:extLst>
          </p:cNvPr>
          <p:cNvSpPr>
            <a:spLocks noGrp="1"/>
          </p:cNvSpPr>
          <p:nvPr>
            <p:ph type="title"/>
          </p:nvPr>
        </p:nvSpPr>
        <p:spPr/>
        <p:txBody>
          <a:bodyPr/>
          <a:lstStyle/>
          <a:p>
            <a:r>
              <a:rPr lang="en-US" dirty="0"/>
              <a:t>More Branch Rules</a:t>
            </a:r>
          </a:p>
        </p:txBody>
      </p:sp>
      <p:sp>
        <p:nvSpPr>
          <p:cNvPr id="3" name="Content Placeholder 2">
            <a:extLst>
              <a:ext uri="{FF2B5EF4-FFF2-40B4-BE49-F238E27FC236}">
                <a16:creationId xmlns:a16="http://schemas.microsoft.com/office/drawing/2014/main" id="{A0B98048-C00A-1042-BF9C-E198E805662D}"/>
              </a:ext>
            </a:extLst>
          </p:cNvPr>
          <p:cNvSpPr>
            <a:spLocks noGrp="1"/>
          </p:cNvSpPr>
          <p:nvPr>
            <p:ph idx="1"/>
          </p:nvPr>
        </p:nvSpPr>
        <p:spPr>
          <a:xfrm>
            <a:off x="365760" y="1031969"/>
            <a:ext cx="11369809" cy="4047778"/>
          </a:xfrm>
        </p:spPr>
        <p:txBody>
          <a:bodyPr/>
          <a:lstStyle/>
          <a:p>
            <a:pPr marL="0" indent="0">
              <a:buNone/>
            </a:pPr>
            <a:r>
              <a:rPr lang="en-US" dirty="0"/>
              <a:t>Is staged really necessary?</a:t>
            </a:r>
          </a:p>
          <a:p>
            <a:r>
              <a:rPr lang="en-US" dirty="0"/>
              <a:t>Contains only changes intended for master</a:t>
            </a:r>
          </a:p>
          <a:p>
            <a:r>
              <a:rPr lang="en-US" dirty="0"/>
              <a:t>No integration means cleaner branch</a:t>
            </a:r>
          </a:p>
          <a:p>
            <a:r>
              <a:rPr lang="en-US" dirty="0"/>
              <a:t>Allows for extra stage of testing with more tests</a:t>
            </a:r>
          </a:p>
          <a:p>
            <a:r>
              <a:rPr lang="en-US" dirty="0"/>
              <a:t>Extra buffer for protecting master branch</a:t>
            </a:r>
          </a:p>
          <a:p>
            <a:endParaRPr lang="en-US" dirty="0"/>
          </a:p>
          <a:p>
            <a:pPr marL="0" indent="0">
              <a:buNone/>
            </a:pPr>
            <a:endParaRPr lang="en-US" dirty="0"/>
          </a:p>
        </p:txBody>
      </p:sp>
    </p:spTree>
    <p:extLst>
      <p:ext uri="{BB962C8B-B14F-4D97-AF65-F5344CB8AC3E}">
        <p14:creationId xmlns:p14="http://schemas.microsoft.com/office/powerpoint/2010/main" val="945113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9CEE-494A-9C4C-AC21-B00FD9E4F1EE}"/>
              </a:ext>
            </a:extLst>
          </p:cNvPr>
          <p:cNvSpPr>
            <a:spLocks noGrp="1"/>
          </p:cNvSpPr>
          <p:nvPr>
            <p:ph type="title"/>
          </p:nvPr>
        </p:nvSpPr>
        <p:spPr/>
        <p:txBody>
          <a:bodyPr/>
          <a:lstStyle/>
          <a:p>
            <a:r>
              <a:rPr lang="en-US" dirty="0"/>
              <a:t>Merge Conflicts</a:t>
            </a:r>
          </a:p>
        </p:txBody>
      </p:sp>
      <p:sp>
        <p:nvSpPr>
          <p:cNvPr id="3" name="Content Placeholder 2">
            <a:extLst>
              <a:ext uri="{FF2B5EF4-FFF2-40B4-BE49-F238E27FC236}">
                <a16:creationId xmlns:a16="http://schemas.microsoft.com/office/drawing/2014/main" id="{04270DAC-6460-9549-B81B-BA069D001E6D}"/>
              </a:ext>
            </a:extLst>
          </p:cNvPr>
          <p:cNvSpPr>
            <a:spLocks noGrp="1"/>
          </p:cNvSpPr>
          <p:nvPr>
            <p:ph idx="1"/>
          </p:nvPr>
        </p:nvSpPr>
        <p:spPr>
          <a:xfrm>
            <a:off x="365760" y="1027480"/>
            <a:ext cx="11369809" cy="2124777"/>
          </a:xfrm>
        </p:spPr>
        <p:txBody>
          <a:bodyPr/>
          <a:lstStyle/>
          <a:p>
            <a:pPr marL="0" indent="0">
              <a:buNone/>
            </a:pPr>
            <a:r>
              <a:rPr lang="en-US" dirty="0"/>
              <a:t>How are merge conflicts resolved in FLASH5 Workflow?</a:t>
            </a:r>
          </a:p>
          <a:p>
            <a:r>
              <a:rPr lang="en-US" dirty="0"/>
              <a:t>Merge conflict with master means merge conflict with staged and development</a:t>
            </a:r>
          </a:p>
          <a:p>
            <a:r>
              <a:rPr lang="en-US" dirty="0"/>
              <a:t>We want to avoid conflict resolution when merging into master</a:t>
            </a:r>
          </a:p>
          <a:p>
            <a:r>
              <a:rPr lang="en-US" dirty="0"/>
              <a:t>Directly on feature branch if resolution is there</a:t>
            </a:r>
          </a:p>
          <a:p>
            <a:r>
              <a:rPr lang="en-US" dirty="0"/>
              <a:t>One idea is to merge master into feature branch</a:t>
            </a:r>
          </a:p>
        </p:txBody>
      </p:sp>
      <p:pic>
        <p:nvPicPr>
          <p:cNvPr id="6" name="Picture 5">
            <a:extLst>
              <a:ext uri="{FF2B5EF4-FFF2-40B4-BE49-F238E27FC236}">
                <a16:creationId xmlns:a16="http://schemas.microsoft.com/office/drawing/2014/main" id="{ED8D357D-3871-034A-9DB6-087BA1F16495}"/>
              </a:ext>
            </a:extLst>
          </p:cNvPr>
          <p:cNvPicPr>
            <a:picLocks noChangeAspect="1"/>
          </p:cNvPicPr>
          <p:nvPr/>
        </p:nvPicPr>
        <p:blipFill rotWithShape="1">
          <a:blip r:embed="rId3">
            <a:extLst>
              <a:ext uri="{28A0092B-C50C-407E-A947-70E740481C1C}">
                <a14:useLocalDpi xmlns:a14="http://schemas.microsoft.com/office/drawing/2010/main" val="0"/>
              </a:ext>
            </a:extLst>
          </a:blip>
          <a:srcRect l="4648" t="7562" r="28682" b="45075"/>
          <a:stretch/>
        </p:blipFill>
        <p:spPr>
          <a:xfrm>
            <a:off x="3643952" y="3630478"/>
            <a:ext cx="4913194" cy="2553145"/>
          </a:xfrm>
          <a:prstGeom prst="rect">
            <a:avLst/>
          </a:prstGeom>
        </p:spPr>
      </p:pic>
    </p:spTree>
    <p:extLst>
      <p:ext uri="{BB962C8B-B14F-4D97-AF65-F5344CB8AC3E}">
        <p14:creationId xmlns:p14="http://schemas.microsoft.com/office/powerpoint/2010/main" val="775796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3E5-0DA5-B744-AFF0-36FE7B171249}"/>
              </a:ext>
            </a:extLst>
          </p:cNvPr>
          <p:cNvSpPr>
            <a:spLocks noGrp="1"/>
          </p:cNvSpPr>
          <p:nvPr>
            <p:ph type="title"/>
          </p:nvPr>
        </p:nvSpPr>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AA03EFB3-6B45-224E-A12C-AFC25CD8E249}"/>
              </a:ext>
            </a:extLst>
          </p:cNvPr>
          <p:cNvSpPr>
            <a:spLocks noGrp="1"/>
          </p:cNvSpPr>
          <p:nvPr>
            <p:ph idx="1"/>
          </p:nvPr>
        </p:nvSpPr>
        <p:spPr>
          <a:xfrm>
            <a:off x="365760" y="1381760"/>
            <a:ext cx="11369809" cy="4047778"/>
          </a:xfrm>
        </p:spPr>
        <p:txBody>
          <a:bodyPr/>
          <a:lstStyle/>
          <a:p>
            <a:pPr marL="0" indent="0" defTabSz="841247">
              <a:spcBef>
                <a:spcPts val="1200"/>
              </a:spcBef>
              <a:buNone/>
              <a:defRPr sz="2576"/>
            </a:pPr>
            <a:r>
              <a:rPr lang="en-US" dirty="0"/>
              <a:t>Code coverage tools</a:t>
            </a:r>
          </a:p>
          <a:p>
            <a:pPr marL="661294" lvl="1" indent="-342900" defTabSz="841247">
              <a:spcBef>
                <a:spcPts val="700"/>
              </a:spcBef>
              <a:buFont typeface="Arial"/>
              <a:buChar char="•"/>
              <a:defRPr sz="2116"/>
            </a:pPr>
            <a:r>
              <a:rPr lang="en-US" dirty="0"/>
              <a:t>Expose parts of the code that aren’t being tested</a:t>
            </a:r>
          </a:p>
          <a:p>
            <a:pPr marL="661294" lvl="1" indent="-342900" defTabSz="841247">
              <a:spcBef>
                <a:spcPts val="700"/>
              </a:spcBef>
              <a:buFont typeface="Arial"/>
              <a:buChar char="•"/>
              <a:defRPr sz="2116"/>
            </a:pPr>
            <a:r>
              <a:rPr lang="en-US" dirty="0" err="1"/>
              <a:t>gcov</a:t>
            </a:r>
            <a:endParaRPr lang="en-US" dirty="0"/>
          </a:p>
          <a:p>
            <a:pPr marL="972385" lvl="2" indent="-342900" defTabSz="841247">
              <a:spcBef>
                <a:spcPts val="700"/>
              </a:spcBef>
              <a:buFont typeface="Courier New"/>
              <a:buChar char="o"/>
              <a:defRPr sz="1840"/>
            </a:pPr>
            <a:r>
              <a:rPr lang="en-US" dirty="0"/>
              <a:t>standard utility with the GNU compiler collection suite</a:t>
            </a:r>
          </a:p>
          <a:p>
            <a:pPr marL="972385" lvl="2" indent="-342900" defTabSz="841247">
              <a:spcBef>
                <a:spcPts val="700"/>
              </a:spcBef>
              <a:buFont typeface="Courier New"/>
              <a:buChar char="o"/>
              <a:defRPr sz="1840"/>
            </a:pPr>
            <a:r>
              <a:rPr lang="en-US" dirty="0"/>
              <a:t>Compile/link with –coverage &amp; turn off optimization</a:t>
            </a:r>
          </a:p>
          <a:p>
            <a:pPr marL="972385" lvl="2" indent="-342900" defTabSz="841247">
              <a:spcBef>
                <a:spcPts val="700"/>
              </a:spcBef>
              <a:buFont typeface="Courier New"/>
              <a:buChar char="o"/>
              <a:defRPr sz="1840"/>
            </a:pPr>
            <a:r>
              <a:rPr lang="en-US" dirty="0"/>
              <a:t>counts the number of times each statement is executed</a:t>
            </a:r>
          </a:p>
          <a:p>
            <a:pPr marL="661294" lvl="1" indent="-342900" defTabSz="841247">
              <a:spcBef>
                <a:spcPts val="700"/>
              </a:spcBef>
              <a:buFont typeface="Arial"/>
              <a:buChar char="•"/>
              <a:defRPr sz="2116"/>
            </a:pPr>
            <a:r>
              <a:rPr lang="en-US" dirty="0" err="1"/>
              <a:t>lcov</a:t>
            </a:r>
            <a:endParaRPr lang="en-US" dirty="0"/>
          </a:p>
          <a:p>
            <a:pPr marL="972385" lvl="2" indent="-342900" defTabSz="841247">
              <a:spcBef>
                <a:spcPts val="700"/>
              </a:spcBef>
              <a:buFont typeface="Courier New"/>
              <a:buChar char="o"/>
              <a:defRPr sz="1840"/>
            </a:pPr>
            <a:r>
              <a:rPr lang="en-US" dirty="0"/>
              <a:t>a graphical front-end for </a:t>
            </a:r>
            <a:r>
              <a:rPr lang="en-US" dirty="0" err="1"/>
              <a:t>gcov</a:t>
            </a:r>
            <a:endParaRPr lang="en-US" dirty="0"/>
          </a:p>
          <a:p>
            <a:pPr marL="972385" lvl="2" indent="-342900" defTabSz="841247">
              <a:spcBef>
                <a:spcPts val="700"/>
              </a:spcBef>
              <a:buFont typeface="Courier New"/>
              <a:buChar char="o"/>
              <a:defRPr sz="1840"/>
            </a:pPr>
            <a:r>
              <a:rPr lang="en-US" dirty="0"/>
              <a:t>available at </a:t>
            </a:r>
            <a:r>
              <a:rPr lang="en-US" u="sng" dirty="0">
                <a:solidFill>
                  <a:srgbClr val="A03123"/>
                </a:solidFill>
                <a:uFill>
                  <a:solidFill>
                    <a:srgbClr val="A03123"/>
                  </a:solidFill>
                </a:uFill>
                <a:hlinkClick r:id="rId3"/>
              </a:rPr>
              <a:t>http://ltp.sourceforge.net/coverage/lcov.php</a:t>
            </a:r>
            <a:r>
              <a:rPr lang="en-US" dirty="0"/>
              <a:t> </a:t>
            </a:r>
          </a:p>
          <a:p>
            <a:pPr marL="661294" lvl="1" indent="-342900" defTabSz="841247">
              <a:spcBef>
                <a:spcPts val="700"/>
              </a:spcBef>
              <a:buFont typeface="Arial"/>
              <a:buChar char="•"/>
              <a:defRPr sz="2116"/>
            </a:pPr>
            <a:r>
              <a:rPr lang="en-US" dirty="0"/>
              <a:t>Hosted servers (</a:t>
            </a:r>
            <a:r>
              <a:rPr lang="en-US" i="1" dirty="0"/>
              <a:t>e.g.</a:t>
            </a:r>
            <a:r>
              <a:rPr lang="en-US" dirty="0"/>
              <a:t> coveralls, </a:t>
            </a:r>
            <a:r>
              <a:rPr lang="en-US" dirty="0" err="1"/>
              <a:t>codecov</a:t>
            </a:r>
            <a:r>
              <a:rPr lang="en-US" dirty="0"/>
              <a:t>)</a:t>
            </a:r>
          </a:p>
          <a:p>
            <a:pPr marL="981560" lvl="2" indent="-342900" defTabSz="841247">
              <a:spcBef>
                <a:spcPts val="700"/>
              </a:spcBef>
              <a:buFont typeface="Courier New"/>
              <a:buChar char="o"/>
              <a:defRPr sz="2116"/>
            </a:pPr>
            <a:r>
              <a:rPr lang="en-US" dirty="0"/>
              <a:t>graphical visualization of results</a:t>
            </a:r>
          </a:p>
          <a:p>
            <a:pPr marL="981560" lvl="2" indent="-342900" defTabSz="841247">
              <a:spcBef>
                <a:spcPts val="700"/>
              </a:spcBef>
              <a:buFont typeface="Courier New"/>
              <a:buChar char="o"/>
              <a:defRPr sz="2116"/>
            </a:pPr>
            <a:r>
              <a:rPr lang="en-US" dirty="0"/>
              <a:t>push results to server through continuous integration server</a:t>
            </a:r>
          </a:p>
          <a:p>
            <a:pPr marL="0" indent="0">
              <a:buNone/>
            </a:pPr>
            <a:endParaRPr lang="en-US" dirty="0"/>
          </a:p>
        </p:txBody>
      </p:sp>
    </p:spTree>
    <p:extLst>
      <p:ext uri="{BB962C8B-B14F-4D97-AF65-F5344CB8AC3E}">
        <p14:creationId xmlns:p14="http://schemas.microsoft.com/office/powerpoint/2010/main" val="1058584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509028" y="5649389"/>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u="sng" dirty="0">
                <a:solidFill>
                  <a:srgbClr val="A03123"/>
                </a:solidFill>
                <a:uFill>
                  <a:solidFill>
                    <a:srgbClr val="A03123"/>
                  </a:solidFill>
                </a:uFill>
                <a:hlinkClick r:id="rId3"/>
              </a:rPr>
              <a:t>https://github.com/jrdoneal/infrastructure</a:t>
            </a:r>
            <a:endParaRPr lang="en-US" sz="1488" u="sng" dirty="0">
              <a:solidFill>
                <a:srgbClr val="A03123"/>
              </a:solidFill>
              <a:uFill>
                <a:solidFill>
                  <a:srgbClr val="A03123"/>
                </a:solidFill>
              </a:uFill>
              <a:hlinkClick r:id="rId4"/>
            </a:endParaRP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5">
            <a:extLst/>
          </a:blip>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6">
            <a:extLst/>
          </a:blip>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401488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Code coverage is popular</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p:txBody>
          <a:bodyPr/>
          <a:lstStyle/>
          <a:p>
            <a:r>
              <a:rPr lang="en-US" dirty="0" err="1"/>
              <a:t>gcov</a:t>
            </a:r>
            <a:r>
              <a:rPr lang="en-US" dirty="0"/>
              <a:t> also works for C and Fortran</a:t>
            </a:r>
          </a:p>
          <a:p>
            <a:r>
              <a:rPr lang="en-US" dirty="0"/>
              <a:t>Other tools exist for other languages</a:t>
            </a:r>
          </a:p>
          <a:p>
            <a:pPr lvl="1">
              <a:buFont typeface="Courier New"/>
              <a:buChar char="o"/>
              <a:defRPr sz="2300"/>
            </a:pPr>
            <a:r>
              <a:rPr lang="en-US" dirty="0" err="1"/>
              <a:t>JCov</a:t>
            </a:r>
            <a:r>
              <a:rPr lang="en-US" dirty="0"/>
              <a:t> for Java</a:t>
            </a:r>
          </a:p>
          <a:p>
            <a:pPr lvl="1">
              <a:buFont typeface="Courier New"/>
              <a:buChar char="o"/>
              <a:defRPr sz="2300"/>
            </a:pPr>
            <a:r>
              <a:rPr lang="en-US" dirty="0" err="1"/>
              <a:t>Coverage.py</a:t>
            </a:r>
            <a:r>
              <a:rPr lang="en-US" dirty="0"/>
              <a:t> for python</a:t>
            </a:r>
          </a:p>
          <a:p>
            <a:pPr lvl="1">
              <a:buFont typeface="Courier New"/>
              <a:buChar char="o"/>
              <a:defRPr sz="2300"/>
            </a:pPr>
            <a:r>
              <a:rPr lang="en-US" dirty="0" err="1"/>
              <a:t>Devel</a:t>
            </a:r>
            <a:r>
              <a:rPr lang="en-US" dirty="0"/>
              <a:t>::Cover for </a:t>
            </a:r>
            <a:r>
              <a:rPr lang="en-US" dirty="0" err="1"/>
              <a:t>perl</a:t>
            </a:r>
            <a:endParaRPr lang="en-US" dirty="0"/>
          </a:p>
          <a:p>
            <a:pPr lvl="1">
              <a:buFont typeface="Courier New"/>
              <a:buChar char="o"/>
              <a:defRPr sz="2300"/>
            </a:pPr>
            <a:r>
              <a:rPr lang="en-US" dirty="0"/>
              <a:t>profile for MATLAB</a:t>
            </a:r>
          </a:p>
          <a:p>
            <a:pPr lvl="1">
              <a:buFont typeface="Courier New"/>
              <a:buChar char="o"/>
              <a:defRPr sz="2300"/>
            </a:pPr>
            <a:r>
              <a:rPr lang="en-US" i="1" dirty="0"/>
              <a:t>etc</a:t>
            </a:r>
            <a:r>
              <a:rPr lang="en-US" dirty="0"/>
              <a:t>.</a:t>
            </a:r>
            <a:endParaRPr lang="en-US" i="1" dirty="0"/>
          </a:p>
          <a:p>
            <a:pPr marL="0" indent="0">
              <a:buNone/>
            </a:pPr>
            <a:endParaRPr lang="en-US" dirty="0"/>
          </a:p>
        </p:txBody>
      </p:sp>
    </p:spTree>
    <p:extLst>
      <p:ext uri="{BB962C8B-B14F-4D97-AF65-F5344CB8AC3E}">
        <p14:creationId xmlns:p14="http://schemas.microsoft.com/office/powerpoint/2010/main" val="2643558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2DE647-F5C0-4F2C-97DA-4F532D7B7578}"/>
              </a:ext>
            </a:extLst>
          </p:cNvPr>
          <p:cNvSpPr>
            <a:spLocks noGrp="1"/>
          </p:cNvSpPr>
          <p:nvPr>
            <p:ph type="title"/>
          </p:nvPr>
        </p:nvSpPr>
        <p:spPr/>
        <p:txBody>
          <a:bodyPr/>
          <a:lstStyle/>
          <a:p>
            <a:r>
              <a:rPr lang="en-US" dirty="0"/>
              <a:t>Special Notes for Morpheus Tutorial</a:t>
            </a:r>
          </a:p>
        </p:txBody>
      </p:sp>
      <p:sp>
        <p:nvSpPr>
          <p:cNvPr id="8" name="Content Placeholder 7">
            <a:extLst>
              <a:ext uri="{FF2B5EF4-FFF2-40B4-BE49-F238E27FC236}">
                <a16:creationId xmlns:a16="http://schemas.microsoft.com/office/drawing/2014/main" id="{86782541-7948-47ED-8B07-67749268AA04}"/>
              </a:ext>
            </a:extLst>
          </p:cNvPr>
          <p:cNvSpPr>
            <a:spLocks noGrp="1"/>
          </p:cNvSpPr>
          <p:nvPr>
            <p:ph idx="1"/>
          </p:nvPr>
        </p:nvSpPr>
        <p:spPr/>
        <p:txBody>
          <a:bodyPr/>
          <a:lstStyle/>
          <a:p>
            <a:r>
              <a:rPr lang="en-US" dirty="0"/>
              <a:t>A code coverage and testing tutorial can be found at the Morpheus repository </a:t>
            </a:r>
            <a:r>
              <a:rPr lang="en-US" dirty="0" err="1"/>
              <a:t>doxygen</a:t>
            </a:r>
            <a:r>
              <a:rPr lang="en-US" dirty="0"/>
              <a:t> pages</a:t>
            </a:r>
          </a:p>
          <a:p>
            <a:pPr lvl="1"/>
            <a:r>
              <a:rPr lang="en-US" dirty="0">
                <a:hlinkClick r:id="rId2"/>
              </a:rPr>
              <a:t>https://amklinv.github.io/morpheus/index.html</a:t>
            </a:r>
            <a:endParaRPr lang="en-US" dirty="0"/>
          </a:p>
          <a:p>
            <a:r>
              <a:rPr lang="en-US" b="1" dirty="0"/>
              <a:t>STEP 1</a:t>
            </a:r>
            <a:r>
              <a:rPr lang="en-US" dirty="0"/>
              <a:t>: These exercises must be run on your own local machine or on a remote machine that you have access to.</a:t>
            </a:r>
          </a:p>
          <a:p>
            <a:r>
              <a:rPr lang="en-US" dirty="0"/>
              <a:t>If you cannot generate your own </a:t>
            </a:r>
            <a:r>
              <a:rPr lang="en-US" dirty="0" err="1"/>
              <a:t>gcov</a:t>
            </a:r>
            <a:r>
              <a:rPr lang="en-US" dirty="0"/>
              <a:t> output, the associated </a:t>
            </a:r>
            <a:r>
              <a:rPr lang="en-US" dirty="0" err="1"/>
              <a:t>lcov</a:t>
            </a:r>
            <a:r>
              <a:rPr lang="en-US" dirty="0"/>
              <a:t> output is online</a:t>
            </a:r>
          </a:p>
          <a:p>
            <a:pPr lvl="1"/>
            <a:r>
              <a:rPr lang="en-US" dirty="0">
                <a:hlinkClick r:id="rId3"/>
              </a:rPr>
              <a:t>https://amklinv.github.io/morpheus/lcovFiles/index.html</a:t>
            </a:r>
            <a:endParaRPr lang="en-US" dirty="0"/>
          </a:p>
        </p:txBody>
      </p:sp>
    </p:spTree>
    <p:extLst>
      <p:ext uri="{BB962C8B-B14F-4D97-AF65-F5344CB8AC3E}">
        <p14:creationId xmlns:p14="http://schemas.microsoft.com/office/powerpoint/2010/main" val="187098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DDF4-1E58-8D44-8D23-D293CCA5DA70}"/>
              </a:ext>
            </a:extLst>
          </p:cNvPr>
          <p:cNvSpPr>
            <a:spLocks noGrp="1"/>
          </p:cNvSpPr>
          <p:nvPr>
            <p:ph type="title"/>
          </p:nvPr>
        </p:nvSpPr>
        <p:spPr/>
        <p:txBody>
          <a:bodyPr/>
          <a:lstStyle/>
          <a:p>
            <a:r>
              <a:rPr lang="en-US" dirty="0"/>
              <a:t>Distributed Version Control System (DVCS)</a:t>
            </a:r>
          </a:p>
        </p:txBody>
      </p:sp>
      <p:sp>
        <p:nvSpPr>
          <p:cNvPr id="3" name="Content Placeholder 2">
            <a:extLst>
              <a:ext uri="{FF2B5EF4-FFF2-40B4-BE49-F238E27FC236}">
                <a16:creationId xmlns:a16="http://schemas.microsoft.com/office/drawing/2014/main" id="{EB69C450-DC1F-B74E-A7E5-C993E9679B4D}"/>
              </a:ext>
            </a:extLst>
          </p:cNvPr>
          <p:cNvSpPr>
            <a:spLocks noGrp="1"/>
          </p:cNvSpPr>
          <p:nvPr>
            <p:ph idx="1"/>
          </p:nvPr>
        </p:nvSpPr>
        <p:spPr>
          <a:xfrm>
            <a:off x="365760" y="1737360"/>
            <a:ext cx="6997565" cy="4047778"/>
          </a:xfrm>
        </p:spPr>
        <p:txBody>
          <a:bodyPr/>
          <a:lstStyle/>
          <a:p>
            <a:pPr marL="0" indent="0">
              <a:buNone/>
            </a:pPr>
            <a:r>
              <a:rPr lang="en-US" dirty="0"/>
              <a:t>Two developers collaborating </a:t>
            </a:r>
            <a:r>
              <a:rPr lang="en-US" i="1" dirty="0"/>
              <a:t>via</a:t>
            </a:r>
            <a:r>
              <a:rPr lang="en-US" dirty="0"/>
              <a:t> Git</a:t>
            </a:r>
          </a:p>
          <a:p>
            <a:r>
              <a:rPr lang="en-US" dirty="0"/>
              <a:t>Local copies of master branch synched to origin</a:t>
            </a:r>
          </a:p>
          <a:p>
            <a:r>
              <a:rPr lang="en-US" dirty="0"/>
              <a:t>Each develops on </a:t>
            </a:r>
            <a:r>
              <a:rPr lang="en-US" b="1" dirty="0"/>
              <a:t>local</a:t>
            </a:r>
            <a:r>
              <a:rPr lang="en-US" dirty="0"/>
              <a:t> copy of master branch</a:t>
            </a:r>
          </a:p>
          <a:p>
            <a:r>
              <a:rPr lang="en-US" dirty="0"/>
              <a:t>All copies of master immediately diverge</a:t>
            </a:r>
          </a:p>
          <a:p>
            <a:r>
              <a:rPr lang="en-US" dirty="0"/>
              <a:t>How to </a:t>
            </a:r>
            <a:r>
              <a:rPr lang="en-US" b="1" dirty="0"/>
              <a:t>integrate</a:t>
            </a:r>
            <a:r>
              <a:rPr lang="en-US" dirty="0"/>
              <a:t> work on origin?</a:t>
            </a:r>
          </a:p>
          <a:p>
            <a:pPr marL="0" indent="0">
              <a:buNone/>
            </a:pPr>
            <a:endParaRPr lang="en-US" dirty="0"/>
          </a:p>
        </p:txBody>
      </p:sp>
      <p:pic>
        <p:nvPicPr>
          <p:cNvPr id="4" name="Picture 3">
            <a:extLst>
              <a:ext uri="{FF2B5EF4-FFF2-40B4-BE49-F238E27FC236}">
                <a16:creationId xmlns:a16="http://schemas.microsoft.com/office/drawing/2014/main" id="{E17D94F3-02B2-A74C-8E1C-CAED796A5960}"/>
              </a:ext>
            </a:extLst>
          </p:cNvPr>
          <p:cNvPicPr>
            <a:picLocks noChangeAspect="1"/>
          </p:cNvPicPr>
          <p:nvPr/>
        </p:nvPicPr>
        <p:blipFill rotWithShape="1">
          <a:blip r:embed="rId3">
            <a:extLst>
              <a:ext uri="{28A0092B-C50C-407E-A947-70E740481C1C}">
                <a14:useLocalDpi xmlns:a14="http://schemas.microsoft.com/office/drawing/2010/main" val="0"/>
              </a:ext>
            </a:extLst>
          </a:blip>
          <a:srcRect r="58627" b="27242"/>
          <a:stretch/>
        </p:blipFill>
        <p:spPr>
          <a:xfrm>
            <a:off x="7543800" y="914400"/>
            <a:ext cx="3909636" cy="5029200"/>
          </a:xfrm>
          <a:prstGeom prst="rect">
            <a:avLst/>
          </a:prstGeom>
        </p:spPr>
      </p:pic>
    </p:spTree>
    <p:extLst>
      <p:ext uri="{BB962C8B-B14F-4D97-AF65-F5344CB8AC3E}">
        <p14:creationId xmlns:p14="http://schemas.microsoft.com/office/powerpoint/2010/main" val="93129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90A1-432A-7741-B41C-776CBB049796}"/>
              </a:ext>
            </a:extLst>
          </p:cNvPr>
          <p:cNvSpPr>
            <a:spLocks noGrp="1"/>
          </p:cNvSpPr>
          <p:nvPr>
            <p:ph type="title"/>
          </p:nvPr>
        </p:nvSpPr>
        <p:spPr/>
        <p:txBody>
          <a:bodyPr/>
          <a:lstStyle/>
          <a:p>
            <a:r>
              <a:rPr lang="en-US" dirty="0"/>
              <a:t>DVCS Race Condition</a:t>
            </a:r>
          </a:p>
        </p:txBody>
      </p:sp>
      <p:sp>
        <p:nvSpPr>
          <p:cNvPr id="3" name="Content Placeholder 2">
            <a:extLst>
              <a:ext uri="{FF2B5EF4-FFF2-40B4-BE49-F238E27FC236}">
                <a16:creationId xmlns:a16="http://schemas.microsoft.com/office/drawing/2014/main" id="{B58B0DDE-BC4A-F24F-AE80-9FBCABCB7CCF}"/>
              </a:ext>
            </a:extLst>
          </p:cNvPr>
          <p:cNvSpPr>
            <a:spLocks noGrp="1"/>
          </p:cNvSpPr>
          <p:nvPr>
            <p:ph idx="1"/>
          </p:nvPr>
        </p:nvSpPr>
        <p:spPr>
          <a:xfrm>
            <a:off x="365761" y="1737360"/>
            <a:ext cx="6319519" cy="4047778"/>
          </a:xfrm>
        </p:spPr>
        <p:txBody>
          <a:bodyPr/>
          <a:lstStyle/>
          <a:p>
            <a:pPr marL="0" indent="0">
              <a:buNone/>
            </a:pPr>
            <a:r>
              <a:rPr lang="en-US" dirty="0"/>
              <a:t>Integration of independent work occurs when local repos interact with remote repo</a:t>
            </a:r>
          </a:p>
          <a:p>
            <a:r>
              <a:rPr lang="en-US" dirty="0"/>
              <a:t>Alice pushes her local commits to remote repo first</a:t>
            </a:r>
          </a:p>
          <a:p>
            <a:r>
              <a:rPr lang="en-US" dirty="0"/>
              <a:t>No integration conflicts</a:t>
            </a:r>
          </a:p>
          <a:p>
            <a:r>
              <a:rPr lang="en-US" dirty="0"/>
              <a:t>No risk</a:t>
            </a:r>
          </a:p>
          <a:p>
            <a:r>
              <a:rPr lang="en-US" dirty="0"/>
              <a:t>Alice’s local repo identical to remote repo</a:t>
            </a:r>
          </a:p>
          <a:p>
            <a:pPr marL="0" indent="0">
              <a:buNone/>
            </a:pPr>
            <a:endParaRPr lang="en-US" dirty="0"/>
          </a:p>
        </p:txBody>
      </p:sp>
      <p:pic>
        <p:nvPicPr>
          <p:cNvPr id="4" name="Picture 3">
            <a:extLst>
              <a:ext uri="{FF2B5EF4-FFF2-40B4-BE49-F238E27FC236}">
                <a16:creationId xmlns:a16="http://schemas.microsoft.com/office/drawing/2014/main" id="{D87998E9-824F-8E41-8605-B5DB07FCF577}"/>
              </a:ext>
            </a:extLst>
          </p:cNvPr>
          <p:cNvPicPr>
            <a:picLocks noChangeAspect="1"/>
          </p:cNvPicPr>
          <p:nvPr/>
        </p:nvPicPr>
        <p:blipFill rotWithShape="1">
          <a:blip r:embed="rId3">
            <a:extLst>
              <a:ext uri="{28A0092B-C50C-407E-A947-70E740481C1C}">
                <a14:useLocalDpi xmlns:a14="http://schemas.microsoft.com/office/drawing/2010/main" val="0"/>
              </a:ext>
            </a:extLst>
          </a:blip>
          <a:srcRect r="58120" b="26243"/>
          <a:stretch/>
        </p:blipFill>
        <p:spPr>
          <a:xfrm>
            <a:off x="7543800" y="914400"/>
            <a:ext cx="3953546" cy="5093208"/>
          </a:xfrm>
          <a:prstGeom prst="rect">
            <a:avLst/>
          </a:prstGeom>
        </p:spPr>
      </p:pic>
    </p:spTree>
    <p:extLst>
      <p:ext uri="{BB962C8B-B14F-4D97-AF65-F5344CB8AC3E}">
        <p14:creationId xmlns:p14="http://schemas.microsoft.com/office/powerpoint/2010/main" val="1714567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1171-BBBB-ED44-AE22-449B97958B8B}"/>
              </a:ext>
            </a:extLst>
          </p:cNvPr>
          <p:cNvSpPr>
            <a:spLocks noGrp="1"/>
          </p:cNvSpPr>
          <p:nvPr>
            <p:ph type="title"/>
          </p:nvPr>
        </p:nvSpPr>
        <p:spPr/>
        <p:txBody>
          <a:bodyPr/>
          <a:lstStyle/>
          <a:p>
            <a:r>
              <a:rPr lang="en-US" dirty="0"/>
              <a:t>Integration Conflicts Happen</a:t>
            </a:r>
          </a:p>
        </p:txBody>
      </p:sp>
      <p:sp>
        <p:nvSpPr>
          <p:cNvPr id="3" name="Content Placeholder 2">
            <a:extLst>
              <a:ext uri="{FF2B5EF4-FFF2-40B4-BE49-F238E27FC236}">
                <a16:creationId xmlns:a16="http://schemas.microsoft.com/office/drawing/2014/main" id="{C4C5F406-A913-A641-9D82-6FA6FB20B8A3}"/>
              </a:ext>
            </a:extLst>
          </p:cNvPr>
          <p:cNvSpPr>
            <a:spLocks noGrp="1"/>
          </p:cNvSpPr>
          <p:nvPr>
            <p:ph idx="1"/>
          </p:nvPr>
        </p:nvSpPr>
        <p:spPr>
          <a:xfrm>
            <a:off x="365761" y="1168947"/>
            <a:ext cx="6974154" cy="3230058"/>
          </a:xfrm>
        </p:spPr>
        <p:txBody>
          <a:bodyPr/>
          <a:lstStyle/>
          <a:p>
            <a:pPr marL="0" indent="0">
              <a:buNone/>
            </a:pPr>
            <a:r>
              <a:rPr lang="en-US" dirty="0"/>
              <a:t>Bob’s push to remote repo is rejected</a:t>
            </a:r>
          </a:p>
          <a:p>
            <a:r>
              <a:rPr lang="en-US" dirty="0"/>
              <a:t>Alice updated code in commit D</a:t>
            </a:r>
          </a:p>
          <a:p>
            <a:r>
              <a:rPr lang="en-US" dirty="0"/>
              <a:t>Bob updated same code in commit E</a:t>
            </a:r>
          </a:p>
          <a:p>
            <a:r>
              <a:rPr lang="en-US" dirty="0"/>
              <a:t>Alice and Bob need to study conflict and decide on resolution at pull (time-consuming)</a:t>
            </a:r>
          </a:p>
          <a:p>
            <a:r>
              <a:rPr lang="en-US" dirty="0"/>
              <a:t>Possibility of introducing bug on master branch (risky)</a:t>
            </a:r>
          </a:p>
          <a:p>
            <a:pPr marL="0" indent="0">
              <a:buNone/>
            </a:pPr>
            <a:endParaRPr lang="en-US" dirty="0"/>
          </a:p>
        </p:txBody>
      </p:sp>
      <p:pic>
        <p:nvPicPr>
          <p:cNvPr id="4" name="Picture 3">
            <a:extLst>
              <a:ext uri="{FF2B5EF4-FFF2-40B4-BE49-F238E27FC236}">
                <a16:creationId xmlns:a16="http://schemas.microsoft.com/office/drawing/2014/main" id="{D5E94AF6-62EE-A344-99D9-F689349F75DE}"/>
              </a:ext>
            </a:extLst>
          </p:cNvPr>
          <p:cNvPicPr>
            <a:picLocks noChangeAspect="1"/>
          </p:cNvPicPr>
          <p:nvPr/>
        </p:nvPicPr>
        <p:blipFill rotWithShape="1">
          <a:blip r:embed="rId3">
            <a:extLst>
              <a:ext uri="{28A0092B-C50C-407E-A947-70E740481C1C}">
                <a14:useLocalDpi xmlns:a14="http://schemas.microsoft.com/office/drawing/2010/main" val="0"/>
              </a:ext>
            </a:extLst>
          </a:blip>
          <a:srcRect r="58599" b="53527"/>
          <a:stretch/>
        </p:blipFill>
        <p:spPr>
          <a:xfrm>
            <a:off x="7543801" y="914400"/>
            <a:ext cx="3897751" cy="3200400"/>
          </a:xfrm>
          <a:prstGeom prst="rect">
            <a:avLst/>
          </a:prstGeom>
        </p:spPr>
      </p:pic>
      <p:grpSp>
        <p:nvGrpSpPr>
          <p:cNvPr id="5" name="Group 4">
            <a:extLst>
              <a:ext uri="{FF2B5EF4-FFF2-40B4-BE49-F238E27FC236}">
                <a16:creationId xmlns:a16="http://schemas.microsoft.com/office/drawing/2014/main" id="{0AA645ED-BDBB-224C-A76B-38A93CDA5653}"/>
              </a:ext>
            </a:extLst>
          </p:cNvPr>
          <p:cNvGrpSpPr/>
          <p:nvPr/>
        </p:nvGrpSpPr>
        <p:grpSpPr>
          <a:xfrm>
            <a:off x="721085" y="4367315"/>
            <a:ext cx="2961518" cy="1342853"/>
            <a:chOff x="721085" y="5022227"/>
            <a:chExt cx="2961518" cy="1342853"/>
          </a:xfrm>
        </p:grpSpPr>
        <p:pic>
          <p:nvPicPr>
            <p:cNvPr id="6" name="Picture 5">
              <a:extLst>
                <a:ext uri="{FF2B5EF4-FFF2-40B4-BE49-F238E27FC236}">
                  <a16:creationId xmlns:a16="http://schemas.microsoft.com/office/drawing/2014/main" id="{DEBC48CB-D50E-C146-BDD1-2D9AD4131A3B}"/>
                </a:ext>
              </a:extLst>
            </p:cNvPr>
            <p:cNvPicPr>
              <a:picLocks noChangeAspect="1"/>
            </p:cNvPicPr>
            <p:nvPr/>
          </p:nvPicPr>
          <p:blipFill>
            <a:blip r:embed="rId4"/>
            <a:stretch>
              <a:fillRect/>
            </a:stretch>
          </p:blipFill>
          <p:spPr>
            <a:xfrm>
              <a:off x="794147" y="5391559"/>
              <a:ext cx="2888456" cy="920341"/>
            </a:xfrm>
            <a:prstGeom prst="rect">
              <a:avLst/>
            </a:prstGeom>
          </p:spPr>
        </p:pic>
        <p:sp>
          <p:nvSpPr>
            <p:cNvPr id="7" name="TextBox 6">
              <a:extLst>
                <a:ext uri="{FF2B5EF4-FFF2-40B4-BE49-F238E27FC236}">
                  <a16:creationId xmlns:a16="http://schemas.microsoft.com/office/drawing/2014/main" id="{42815152-474D-C147-B7B8-559C4933C447}"/>
                </a:ext>
              </a:extLst>
            </p:cNvPr>
            <p:cNvSpPr txBox="1"/>
            <p:nvPr/>
          </p:nvSpPr>
          <p:spPr>
            <a:xfrm>
              <a:off x="721085" y="5022227"/>
              <a:ext cx="2177327" cy="369332"/>
            </a:xfrm>
            <a:prstGeom prst="rect">
              <a:avLst/>
            </a:prstGeom>
            <a:noFill/>
          </p:spPr>
          <p:txBody>
            <a:bodyPr wrap="none" rtlCol="0">
              <a:spAutoFit/>
            </a:bodyPr>
            <a:lstStyle/>
            <a:p>
              <a:r>
                <a:rPr lang="en-US" dirty="0" err="1"/>
                <a:t>loops.cpp</a:t>
              </a:r>
              <a:r>
                <a:rPr lang="en-US" dirty="0"/>
                <a:t> (commit C)</a:t>
              </a:r>
            </a:p>
          </p:txBody>
        </p:sp>
        <p:sp>
          <p:nvSpPr>
            <p:cNvPr id="8" name="Rectangle 7">
              <a:extLst>
                <a:ext uri="{FF2B5EF4-FFF2-40B4-BE49-F238E27FC236}">
                  <a16:creationId xmlns:a16="http://schemas.microsoft.com/office/drawing/2014/main" id="{2AE6ABF1-537D-E74F-8EB8-EB4BCF8FC6EC}"/>
                </a:ext>
              </a:extLst>
            </p:cNvPr>
            <p:cNvSpPr/>
            <p:nvPr/>
          </p:nvSpPr>
          <p:spPr>
            <a:xfrm>
              <a:off x="774027" y="5340951"/>
              <a:ext cx="2908576" cy="10241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D46E764-609E-364E-A73D-63941026873F}"/>
              </a:ext>
            </a:extLst>
          </p:cNvPr>
          <p:cNvGrpSpPr/>
          <p:nvPr/>
        </p:nvGrpSpPr>
        <p:grpSpPr>
          <a:xfrm>
            <a:off x="4381601" y="4367315"/>
            <a:ext cx="2961518" cy="1507161"/>
            <a:chOff x="4588770" y="5022227"/>
            <a:chExt cx="2961518" cy="1507161"/>
          </a:xfrm>
        </p:grpSpPr>
        <p:pic>
          <p:nvPicPr>
            <p:cNvPr id="10" name="Picture 9">
              <a:extLst>
                <a:ext uri="{FF2B5EF4-FFF2-40B4-BE49-F238E27FC236}">
                  <a16:creationId xmlns:a16="http://schemas.microsoft.com/office/drawing/2014/main" id="{61E95829-1607-6048-931F-B85794D2C1C6}"/>
                </a:ext>
              </a:extLst>
            </p:cNvPr>
            <p:cNvPicPr>
              <a:picLocks noChangeAspect="1"/>
            </p:cNvPicPr>
            <p:nvPr/>
          </p:nvPicPr>
          <p:blipFill>
            <a:blip r:embed="rId5"/>
            <a:stretch>
              <a:fillRect/>
            </a:stretch>
          </p:blipFill>
          <p:spPr>
            <a:xfrm>
              <a:off x="4736307" y="5391559"/>
              <a:ext cx="2017852" cy="1062027"/>
            </a:xfrm>
            <a:prstGeom prst="rect">
              <a:avLst/>
            </a:prstGeom>
          </p:spPr>
        </p:pic>
        <p:sp>
          <p:nvSpPr>
            <p:cNvPr id="11" name="Rectangle 10">
              <a:extLst>
                <a:ext uri="{FF2B5EF4-FFF2-40B4-BE49-F238E27FC236}">
                  <a16:creationId xmlns:a16="http://schemas.microsoft.com/office/drawing/2014/main" id="{EF5481E2-F337-ED4C-8724-DC17DDC5247F}"/>
                </a:ext>
              </a:extLst>
            </p:cNvPr>
            <p:cNvSpPr/>
            <p:nvPr/>
          </p:nvSpPr>
          <p:spPr>
            <a:xfrm>
              <a:off x="4641712" y="5339664"/>
              <a:ext cx="2908576" cy="11897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3302725-B3AB-2144-AE0F-1155304E7607}"/>
                </a:ext>
              </a:extLst>
            </p:cNvPr>
            <p:cNvSpPr txBox="1"/>
            <p:nvPr/>
          </p:nvSpPr>
          <p:spPr>
            <a:xfrm>
              <a:off x="4588770" y="5022227"/>
              <a:ext cx="2196563" cy="369332"/>
            </a:xfrm>
            <a:prstGeom prst="rect">
              <a:avLst/>
            </a:prstGeom>
            <a:noFill/>
          </p:spPr>
          <p:txBody>
            <a:bodyPr wrap="none" rtlCol="0">
              <a:spAutoFit/>
            </a:bodyPr>
            <a:lstStyle/>
            <a:p>
              <a:r>
                <a:rPr lang="en-US" dirty="0" err="1"/>
                <a:t>loops.cpp</a:t>
              </a:r>
              <a:r>
                <a:rPr lang="en-US" dirty="0"/>
                <a:t> (commit D)</a:t>
              </a:r>
            </a:p>
          </p:txBody>
        </p:sp>
      </p:grpSp>
      <p:grpSp>
        <p:nvGrpSpPr>
          <p:cNvPr id="13" name="Group 12">
            <a:extLst>
              <a:ext uri="{FF2B5EF4-FFF2-40B4-BE49-F238E27FC236}">
                <a16:creationId xmlns:a16="http://schemas.microsoft.com/office/drawing/2014/main" id="{779799D0-7075-2148-A8D4-76292E00652B}"/>
              </a:ext>
            </a:extLst>
          </p:cNvPr>
          <p:cNvGrpSpPr/>
          <p:nvPr/>
        </p:nvGrpSpPr>
        <p:grpSpPr>
          <a:xfrm>
            <a:off x="8034112" y="4367315"/>
            <a:ext cx="2918982" cy="1507161"/>
            <a:chOff x="8034112" y="5022227"/>
            <a:chExt cx="2918982" cy="1507161"/>
          </a:xfrm>
        </p:grpSpPr>
        <p:pic>
          <p:nvPicPr>
            <p:cNvPr id="14" name="Picture 13">
              <a:extLst>
                <a:ext uri="{FF2B5EF4-FFF2-40B4-BE49-F238E27FC236}">
                  <a16:creationId xmlns:a16="http://schemas.microsoft.com/office/drawing/2014/main" id="{F71EB93B-DC54-B047-AD53-CE949F8E5553}"/>
                </a:ext>
              </a:extLst>
            </p:cNvPr>
            <p:cNvPicPr>
              <a:picLocks noChangeAspect="1"/>
            </p:cNvPicPr>
            <p:nvPr/>
          </p:nvPicPr>
          <p:blipFill>
            <a:blip r:embed="rId6"/>
            <a:stretch>
              <a:fillRect/>
            </a:stretch>
          </p:blipFill>
          <p:spPr>
            <a:xfrm>
              <a:off x="8101011" y="5391559"/>
              <a:ext cx="2243139" cy="1027502"/>
            </a:xfrm>
            <a:prstGeom prst="rect">
              <a:avLst/>
            </a:prstGeom>
          </p:spPr>
        </p:pic>
        <p:sp>
          <p:nvSpPr>
            <p:cNvPr id="15" name="Rectangle 14">
              <a:extLst>
                <a:ext uri="{FF2B5EF4-FFF2-40B4-BE49-F238E27FC236}">
                  <a16:creationId xmlns:a16="http://schemas.microsoft.com/office/drawing/2014/main" id="{3FB59469-0BA4-3544-91A9-1594E3E918FF}"/>
                </a:ext>
              </a:extLst>
            </p:cNvPr>
            <p:cNvSpPr/>
            <p:nvPr/>
          </p:nvSpPr>
          <p:spPr>
            <a:xfrm>
              <a:off x="8044518" y="5339664"/>
              <a:ext cx="2908576" cy="11897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CCE632D-AA4F-A644-A957-A056FBF38D02}"/>
                </a:ext>
              </a:extLst>
            </p:cNvPr>
            <p:cNvSpPr txBox="1"/>
            <p:nvPr/>
          </p:nvSpPr>
          <p:spPr>
            <a:xfrm>
              <a:off x="8034112" y="5022227"/>
              <a:ext cx="2166106" cy="369332"/>
            </a:xfrm>
            <a:prstGeom prst="rect">
              <a:avLst/>
            </a:prstGeom>
            <a:noFill/>
          </p:spPr>
          <p:txBody>
            <a:bodyPr wrap="none" rtlCol="0">
              <a:spAutoFit/>
            </a:bodyPr>
            <a:lstStyle/>
            <a:p>
              <a:r>
                <a:rPr lang="en-US" dirty="0" err="1"/>
                <a:t>loops.cpp</a:t>
              </a:r>
              <a:r>
                <a:rPr lang="en-US" dirty="0"/>
                <a:t> (commit E)</a:t>
              </a:r>
            </a:p>
          </p:txBody>
        </p:sp>
      </p:grpSp>
    </p:spTree>
    <p:extLst>
      <p:ext uri="{BB962C8B-B14F-4D97-AF65-F5344CB8AC3E}">
        <p14:creationId xmlns:p14="http://schemas.microsoft.com/office/powerpoint/2010/main" val="327963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2239</TotalTime>
  <Words>4788</Words>
  <Application>Microsoft Office PowerPoint</Application>
  <PresentationFormat>Custom</PresentationFormat>
  <Paragraphs>471</Paragraphs>
  <Slides>47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 Black</vt:lpstr>
      <vt:lpstr>Calibri</vt:lpstr>
      <vt:lpstr>Courier New</vt:lpstr>
      <vt:lpstr>Presentations (Wide Screen)</vt:lpstr>
      <vt:lpstr>Git Workflows &amp; Continuous Integration</vt:lpstr>
      <vt:lpstr>License, citation, and acknowledgments  </vt:lpstr>
      <vt:lpstr>Git Workflows</vt:lpstr>
      <vt:lpstr>Goals</vt:lpstr>
      <vt:lpstr>Distributed Version Control System (DVCS)</vt:lpstr>
      <vt:lpstr>DVCS Race Condition</vt:lpstr>
      <vt:lpstr>Integration Conflicts Happen</vt:lpstr>
      <vt:lpstr>Our First Workflow</vt:lpstr>
      <vt:lpstr>Branches</vt:lpstr>
      <vt:lpstr>Control Branch Complexity</vt:lpstr>
      <vt:lpstr>Feature Branches</vt:lpstr>
      <vt:lpstr>Feature Branch Divergence</vt:lpstr>
      <vt:lpstr>Feature Race Condition</vt:lpstr>
      <vt:lpstr>Feature Branches Summary</vt:lpstr>
      <vt:lpstr>More Branches</vt:lpstr>
      <vt:lpstr>Current FLASH5 Workflow</vt:lpstr>
      <vt:lpstr>Branch Rules</vt:lpstr>
      <vt:lpstr>Git Flow</vt:lpstr>
      <vt:lpstr>GitHub Flow</vt:lpstr>
      <vt:lpstr>GitLab Flow</vt:lpstr>
      <vt:lpstr>Things to Think About When Choosing a Git Workflow</vt:lpstr>
      <vt:lpstr>Continuous Integration</vt:lpstr>
      <vt:lpstr>The Short &amp; Sweet of Continuous Integration</vt:lpstr>
      <vt:lpstr>Work Decomposition</vt:lpstr>
      <vt:lpstr>Error detection</vt:lpstr>
      <vt:lpstr>Test Servers</vt:lpstr>
      <vt:lpstr>Cloud-based Test Servers</vt:lpstr>
      <vt:lpstr>Continuous integration (CI)</vt:lpstr>
      <vt:lpstr>CI Hello World</vt:lpstr>
      <vt:lpstr>Agenda</vt:lpstr>
      <vt:lpstr>CI Hello World – Backup Slides</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lpstr>Extra Slides</vt:lpstr>
      <vt:lpstr>More Branch Rules</vt:lpstr>
      <vt:lpstr>Merge Conflicts</vt:lpstr>
      <vt:lpstr>How do we determine what other tests are needed?</vt:lpstr>
      <vt:lpstr>Code coverage output</vt:lpstr>
      <vt:lpstr>Code coverage is popular</vt:lpstr>
      <vt:lpstr>Special Notes for Morpheus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 E.</cp:lastModifiedBy>
  <cp:revision>214</cp:revision>
  <cp:lastPrinted>2017-11-02T18:35:01Z</cp:lastPrinted>
  <dcterms:created xsi:type="dcterms:W3CDTF">2018-11-06T17:28:56Z</dcterms:created>
  <dcterms:modified xsi:type="dcterms:W3CDTF">2019-01-12T21:56:10Z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